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5"/>
  </p:notesMasterIdLst>
  <p:handoutMasterIdLst>
    <p:handoutMasterId r:id="rId26"/>
  </p:handoutMasterIdLst>
  <p:sldIdLst>
    <p:sldId id="265" r:id="rId6"/>
    <p:sldId id="298" r:id="rId7"/>
    <p:sldId id="299" r:id="rId8"/>
    <p:sldId id="297" r:id="rId9"/>
    <p:sldId id="267" r:id="rId10"/>
    <p:sldId id="290" r:id="rId11"/>
    <p:sldId id="300" r:id="rId12"/>
    <p:sldId id="278" r:id="rId13"/>
    <p:sldId id="293" r:id="rId14"/>
    <p:sldId id="280" r:id="rId15"/>
    <p:sldId id="295" r:id="rId16"/>
    <p:sldId id="281" r:id="rId17"/>
    <p:sldId id="294" r:id="rId18"/>
    <p:sldId id="282" r:id="rId19"/>
    <p:sldId id="291" r:id="rId20"/>
    <p:sldId id="301" r:id="rId21"/>
    <p:sldId id="296" r:id="rId22"/>
    <p:sldId id="283" r:id="rId23"/>
    <p:sldId id="28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7F9C43-432F-FA84-E724-7EEB07BEA69E}" name="Grace Marsh" initials="GM" userId="S::MarshG@moe.govt.nz::ae08c040-0c80-433a-b71e-1b4afad42257" providerId="AD"/>
  <p188:author id="{BD1E6552-AF20-84C0-ED77-936615FCF2F7}" name="Erena Latu" initials="EL" userId="S::latue@moe.govt.nz::277efc65-c52e-4f64-adc9-f1a4797f495a" providerId="AD"/>
  <p188:author id="{23B7E45F-F96E-432E-2FA1-A92B1C38078B}" name="Shane Aramoana" initials="SA" userId="S::AramoanaS@moe.govt.nz::93194c28-bc53-4dbc-aacf-d9e203d5ac29" providerId="AD"/>
  <p188:author id="{A7F8B688-5531-5D88-DE24-809D10C9A0A2}" name="Shannon Vulu" initials="SV" userId="S::VuluS@moe.govt.nz::d824cea8-44ca-4325-8c20-d1a19f85f1ec" providerId="AD"/>
  <p188:author id="{9ED4E78C-5122-850A-7B12-FF5389FAB005}" name="Grace Marsh" initials="GM" userId="S::marshg@moe.govt.nz::ae08c040-0c80-433a-b71e-1b4afad42257" providerId="AD"/>
  <p188:author id="{C46B3B9C-39AA-FF6B-81C1-9D99E81744F2}" name="Rowan Brickell" initials="RB" userId="S::BrickellR@moe.govt.nz::bc7e93d4-202c-411a-a1bc-52b8b0d47f3a" providerId="AD"/>
  <p188:author id="{431AC4BC-1C39-E8B4-D3FB-409CCD940980}" name="Tania Hill" initials="TH" userId="S::HillT@moe.govt.nz::93bcabc5-5539-4ce8-bce2-13ae0e186d63" providerId="AD"/>
  <p188:author id="{B6BF88D1-E0AD-240F-9FD0-DFBA0823FFAB}" name="Kiritina Johnstone" initials="KJ" userId="S::JohnstoneK@moe.govt.nz::19b12873-fcda-438a-8be1-65492a336bc0" providerId="AD"/>
  <p188:author id="{34FC8EFE-4BE9-FD4D-ACE9-9E280BAEB9E4}" name="Kiritina Johnstone" initials="KJ" userId="S::johnstonek@moe.govt.nz::19b12873-fcda-438a-8be1-65492a336bc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B2C6"/>
    <a:srgbClr val="FFC000"/>
    <a:srgbClr val="FFCC66"/>
    <a:srgbClr val="ED7D31"/>
    <a:srgbClr val="CCCCFF"/>
    <a:srgbClr val="800080"/>
    <a:srgbClr val="CCFFFF"/>
    <a:srgbClr val="9E480E"/>
    <a:srgbClr val="70AD47"/>
    <a:srgbClr val="AF7C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0F2585-541A-A411-BB3B-318419BBE1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dirty="0"/>
          </a:p>
        </p:txBody>
      </p:sp>
      <p:sp>
        <p:nvSpPr>
          <p:cNvPr id="3" name="Date Placeholder 2">
            <a:extLst>
              <a:ext uri="{FF2B5EF4-FFF2-40B4-BE49-F238E27FC236}">
                <a16:creationId xmlns:a16="http://schemas.microsoft.com/office/drawing/2014/main" id="{2A86A759-2DAB-97C7-B17B-39FD2164D2B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DD8F950-FF83-46CE-9E1F-44AE6B546A38}" type="datetimeFigureOut">
              <a:rPr lang="en-NZ" smtClean="0"/>
              <a:t>25/09/2023</a:t>
            </a:fld>
            <a:endParaRPr lang="en-NZ" dirty="0"/>
          </a:p>
        </p:txBody>
      </p:sp>
      <p:sp>
        <p:nvSpPr>
          <p:cNvPr id="4" name="Footer Placeholder 3">
            <a:extLst>
              <a:ext uri="{FF2B5EF4-FFF2-40B4-BE49-F238E27FC236}">
                <a16:creationId xmlns:a16="http://schemas.microsoft.com/office/drawing/2014/main" id="{DC6BA533-611C-7208-BC18-EA2E852F84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dirty="0"/>
          </a:p>
        </p:txBody>
      </p:sp>
      <p:sp>
        <p:nvSpPr>
          <p:cNvPr id="5" name="Slide Number Placeholder 4">
            <a:extLst>
              <a:ext uri="{FF2B5EF4-FFF2-40B4-BE49-F238E27FC236}">
                <a16:creationId xmlns:a16="http://schemas.microsoft.com/office/drawing/2014/main" id="{DE5D99A1-5858-F451-A83E-F108A21819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CDAD99-CB57-444D-A730-C2614447DC68}" type="slidenum">
              <a:rPr lang="en-NZ" smtClean="0"/>
              <a:t>‹#›</a:t>
            </a:fld>
            <a:endParaRPr lang="en-NZ" dirty="0"/>
          </a:p>
        </p:txBody>
      </p:sp>
    </p:spTree>
    <p:extLst>
      <p:ext uri="{BB962C8B-B14F-4D97-AF65-F5344CB8AC3E}">
        <p14:creationId xmlns:p14="http://schemas.microsoft.com/office/powerpoint/2010/main" val="21193366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92CCA-4906-4A86-98F9-593E6C6FFA99}" type="datetimeFigureOut">
              <a:rPr lang="en-NZ" smtClean="0"/>
              <a:t>25/09/2023</a:t>
            </a:fld>
            <a:endParaRPr lang="en-NZ"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796A9-3755-4CF3-849D-4A45574EDF28}" type="slidenum">
              <a:rPr lang="en-NZ" smtClean="0"/>
              <a:t>‹#›</a:t>
            </a:fld>
            <a:endParaRPr lang="en-NZ" dirty="0"/>
          </a:p>
        </p:txBody>
      </p:sp>
    </p:spTree>
    <p:extLst>
      <p:ext uri="{BB962C8B-B14F-4D97-AF65-F5344CB8AC3E}">
        <p14:creationId xmlns:p14="http://schemas.microsoft.com/office/powerpoint/2010/main" val="33398277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49313"/>
            <a:ext cx="4075112" cy="2293937"/>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1</a:t>
            </a:fld>
            <a:endParaRPr lang="en-NZ" dirty="0"/>
          </a:p>
        </p:txBody>
      </p:sp>
    </p:spTree>
    <p:extLst>
      <p:ext uri="{BB962C8B-B14F-4D97-AF65-F5344CB8AC3E}">
        <p14:creationId xmlns:p14="http://schemas.microsoft.com/office/powerpoint/2010/main" val="2668333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DC6796A9-3755-4CF3-849D-4A45574EDF28}" type="slidenum">
              <a:rPr lang="en-NZ" smtClean="0"/>
              <a:t>18</a:t>
            </a:fld>
            <a:endParaRPr lang="en-NZ" dirty="0"/>
          </a:p>
        </p:txBody>
      </p:sp>
    </p:spTree>
    <p:extLst>
      <p:ext uri="{BB962C8B-B14F-4D97-AF65-F5344CB8AC3E}">
        <p14:creationId xmlns:p14="http://schemas.microsoft.com/office/powerpoint/2010/main" val="3912564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C6796A9-3755-4CF3-849D-4A45574EDF28}" type="slidenum">
              <a:rPr lang="en-NZ" smtClean="0"/>
              <a:t>2</a:t>
            </a:fld>
            <a:endParaRPr lang="en-NZ" dirty="0"/>
          </a:p>
        </p:txBody>
      </p:sp>
    </p:spTree>
    <p:extLst>
      <p:ext uri="{BB962C8B-B14F-4D97-AF65-F5344CB8AC3E}">
        <p14:creationId xmlns:p14="http://schemas.microsoft.com/office/powerpoint/2010/main" val="4255830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DC6796A9-3755-4CF3-849D-4A45574EDF28}" type="slidenum">
              <a:rPr lang="en-NZ" smtClean="0"/>
              <a:t>3</a:t>
            </a:fld>
            <a:endParaRPr lang="en-NZ" dirty="0"/>
          </a:p>
        </p:txBody>
      </p:sp>
    </p:spTree>
    <p:extLst>
      <p:ext uri="{BB962C8B-B14F-4D97-AF65-F5344CB8AC3E}">
        <p14:creationId xmlns:p14="http://schemas.microsoft.com/office/powerpoint/2010/main" val="3177149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NZ" dirty="0">
              <a:cs typeface="Calibri"/>
            </a:endParaRPr>
          </a:p>
        </p:txBody>
      </p:sp>
      <p:sp>
        <p:nvSpPr>
          <p:cNvPr id="4" name="Slide Number Placeholder 3"/>
          <p:cNvSpPr>
            <a:spLocks noGrp="1"/>
          </p:cNvSpPr>
          <p:nvPr>
            <p:ph type="sldNum" sz="quarter" idx="5"/>
          </p:nvPr>
        </p:nvSpPr>
        <p:spPr/>
        <p:txBody>
          <a:bodyPr/>
          <a:lstStyle/>
          <a:p>
            <a:fld id="{DC6796A9-3755-4CF3-849D-4A45574EDF28}" type="slidenum">
              <a:rPr lang="en-NZ" smtClean="0"/>
              <a:t>5</a:t>
            </a:fld>
            <a:endParaRPr lang="en-NZ" dirty="0"/>
          </a:p>
        </p:txBody>
      </p:sp>
    </p:spTree>
    <p:extLst>
      <p:ext uri="{BB962C8B-B14F-4D97-AF65-F5344CB8AC3E}">
        <p14:creationId xmlns:p14="http://schemas.microsoft.com/office/powerpoint/2010/main" val="664308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DC6796A9-3755-4CF3-849D-4A45574EDF28}" type="slidenum">
              <a:rPr lang="en-NZ" smtClean="0"/>
              <a:t>8</a:t>
            </a:fld>
            <a:endParaRPr lang="en-NZ" dirty="0"/>
          </a:p>
        </p:txBody>
      </p:sp>
    </p:spTree>
    <p:extLst>
      <p:ext uri="{BB962C8B-B14F-4D97-AF65-F5344CB8AC3E}">
        <p14:creationId xmlns:p14="http://schemas.microsoft.com/office/powerpoint/2010/main" val="1688171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cs typeface="Calibri"/>
            </a:endParaRPr>
          </a:p>
          <a:p>
            <a:endParaRPr lang="en-US" b="1" dirty="0">
              <a:cs typeface="Calibri"/>
            </a:endParaRPr>
          </a:p>
        </p:txBody>
      </p:sp>
      <p:sp>
        <p:nvSpPr>
          <p:cNvPr id="4" name="Slide Number Placeholder 3"/>
          <p:cNvSpPr>
            <a:spLocks noGrp="1"/>
          </p:cNvSpPr>
          <p:nvPr>
            <p:ph type="sldNum" sz="quarter" idx="5"/>
          </p:nvPr>
        </p:nvSpPr>
        <p:spPr/>
        <p:txBody>
          <a:bodyPr/>
          <a:lstStyle/>
          <a:p>
            <a:fld id="{DC6796A9-3755-4CF3-849D-4A45574EDF28}" type="slidenum">
              <a:rPr lang="en-NZ" smtClean="0"/>
              <a:t>10</a:t>
            </a:fld>
            <a:endParaRPr lang="en-NZ" dirty="0"/>
          </a:p>
        </p:txBody>
      </p:sp>
    </p:spTree>
    <p:extLst>
      <p:ext uri="{BB962C8B-B14F-4D97-AF65-F5344CB8AC3E}">
        <p14:creationId xmlns:p14="http://schemas.microsoft.com/office/powerpoint/2010/main" val="3283058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DC6796A9-3755-4CF3-849D-4A45574EDF28}" type="slidenum">
              <a:rPr lang="en-NZ" smtClean="0"/>
              <a:t>12</a:t>
            </a:fld>
            <a:endParaRPr lang="en-NZ" dirty="0"/>
          </a:p>
        </p:txBody>
      </p:sp>
    </p:spTree>
    <p:extLst>
      <p:ext uri="{BB962C8B-B14F-4D97-AF65-F5344CB8AC3E}">
        <p14:creationId xmlns:p14="http://schemas.microsoft.com/office/powerpoint/2010/main" val="93573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DC6796A9-3755-4CF3-849D-4A45574EDF28}" type="slidenum">
              <a:rPr lang="en-NZ" smtClean="0"/>
              <a:t>14</a:t>
            </a:fld>
            <a:endParaRPr lang="en-NZ" dirty="0"/>
          </a:p>
        </p:txBody>
      </p:sp>
    </p:spTree>
    <p:extLst>
      <p:ext uri="{BB962C8B-B14F-4D97-AF65-F5344CB8AC3E}">
        <p14:creationId xmlns:p14="http://schemas.microsoft.com/office/powerpoint/2010/main" val="40419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NZ" dirty="0">
              <a:cs typeface="Calibri"/>
            </a:endParaRPr>
          </a:p>
        </p:txBody>
      </p:sp>
      <p:sp>
        <p:nvSpPr>
          <p:cNvPr id="4" name="Slide Number Placeholder 3"/>
          <p:cNvSpPr>
            <a:spLocks noGrp="1"/>
          </p:cNvSpPr>
          <p:nvPr>
            <p:ph type="sldNum" sz="quarter" idx="5"/>
          </p:nvPr>
        </p:nvSpPr>
        <p:spPr/>
        <p:txBody>
          <a:bodyPr/>
          <a:lstStyle/>
          <a:p>
            <a:fld id="{DC6796A9-3755-4CF3-849D-4A45574EDF28}" type="slidenum">
              <a:rPr lang="en-NZ" smtClean="0"/>
              <a:t>17</a:t>
            </a:fld>
            <a:endParaRPr lang="en-NZ" dirty="0"/>
          </a:p>
        </p:txBody>
      </p:sp>
    </p:spTree>
    <p:extLst>
      <p:ext uri="{BB962C8B-B14F-4D97-AF65-F5344CB8AC3E}">
        <p14:creationId xmlns:p14="http://schemas.microsoft.com/office/powerpoint/2010/main" val="1381339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8C89C-5988-5D44-7481-EBDFA019C6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6A6C726F-E43D-A043-B8C0-EFAA371CBC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661F3306-0A02-42EF-C06B-9F1C61CF7472}"/>
              </a:ext>
            </a:extLst>
          </p:cNvPr>
          <p:cNvSpPr>
            <a:spLocks noGrp="1"/>
          </p:cNvSpPr>
          <p:nvPr>
            <p:ph type="dt" sz="half" idx="10"/>
          </p:nvPr>
        </p:nvSpPr>
        <p:spPr/>
        <p:txBody>
          <a:bodyPr/>
          <a:lstStyle/>
          <a:p>
            <a:fld id="{B57A8DAB-D00E-4D6A-83F9-597E8276D797}" type="datetime1">
              <a:rPr lang="en-NZ" smtClean="0"/>
              <a:t>25/09/2023</a:t>
            </a:fld>
            <a:endParaRPr lang="en-NZ" dirty="0"/>
          </a:p>
        </p:txBody>
      </p:sp>
      <p:sp>
        <p:nvSpPr>
          <p:cNvPr id="5" name="Footer Placeholder 4">
            <a:extLst>
              <a:ext uri="{FF2B5EF4-FFF2-40B4-BE49-F238E27FC236}">
                <a16:creationId xmlns:a16="http://schemas.microsoft.com/office/drawing/2014/main" id="{D2BEB448-8C59-1FCD-588E-28AB3674E566}"/>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F3A49137-184D-F4EA-8CAE-F3FB112A6A9A}"/>
              </a:ext>
            </a:extLst>
          </p:cNvPr>
          <p:cNvSpPr>
            <a:spLocks noGrp="1"/>
          </p:cNvSpPr>
          <p:nvPr>
            <p:ph type="sldNum" sz="quarter" idx="12"/>
          </p:nvPr>
        </p:nvSpPr>
        <p:spPr/>
        <p:txBody>
          <a:bodyPr/>
          <a:lstStyle/>
          <a:p>
            <a:fld id="{AADC102A-893D-4746-89DD-B95CB8D60466}" type="slidenum">
              <a:rPr lang="en-NZ" smtClean="0"/>
              <a:t>‹#›</a:t>
            </a:fld>
            <a:endParaRPr lang="en-NZ" dirty="0"/>
          </a:p>
        </p:txBody>
      </p:sp>
    </p:spTree>
    <p:extLst>
      <p:ext uri="{BB962C8B-B14F-4D97-AF65-F5344CB8AC3E}">
        <p14:creationId xmlns:p14="http://schemas.microsoft.com/office/powerpoint/2010/main" val="3808723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5BB96-0D88-D68F-B4D9-FD66FF3DCCBE}"/>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9C73D7DB-37E4-1D84-423B-30BB1B3796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9AA36E1-24DD-43D0-D95A-0897F1B93D4B}"/>
              </a:ext>
            </a:extLst>
          </p:cNvPr>
          <p:cNvSpPr>
            <a:spLocks noGrp="1"/>
          </p:cNvSpPr>
          <p:nvPr>
            <p:ph type="dt" sz="half" idx="10"/>
          </p:nvPr>
        </p:nvSpPr>
        <p:spPr/>
        <p:txBody>
          <a:bodyPr/>
          <a:lstStyle/>
          <a:p>
            <a:fld id="{175D91FF-0172-4FB1-B369-A79D95353C6D}" type="datetime1">
              <a:rPr lang="en-NZ" smtClean="0"/>
              <a:t>25/09/2023</a:t>
            </a:fld>
            <a:endParaRPr lang="en-NZ" dirty="0"/>
          </a:p>
        </p:txBody>
      </p:sp>
      <p:sp>
        <p:nvSpPr>
          <p:cNvPr id="5" name="Footer Placeholder 4">
            <a:extLst>
              <a:ext uri="{FF2B5EF4-FFF2-40B4-BE49-F238E27FC236}">
                <a16:creationId xmlns:a16="http://schemas.microsoft.com/office/drawing/2014/main" id="{2EB5803F-C99F-95D7-43B3-84CF7C526792}"/>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20C65E58-5708-1D23-AF09-5A368F4E23BF}"/>
              </a:ext>
            </a:extLst>
          </p:cNvPr>
          <p:cNvSpPr>
            <a:spLocks noGrp="1"/>
          </p:cNvSpPr>
          <p:nvPr>
            <p:ph type="sldNum" sz="quarter" idx="12"/>
          </p:nvPr>
        </p:nvSpPr>
        <p:spPr/>
        <p:txBody>
          <a:bodyPr/>
          <a:lstStyle/>
          <a:p>
            <a:fld id="{AADC102A-893D-4746-89DD-B95CB8D60466}" type="slidenum">
              <a:rPr lang="en-NZ" smtClean="0"/>
              <a:t>‹#›</a:t>
            </a:fld>
            <a:endParaRPr lang="en-NZ" dirty="0"/>
          </a:p>
        </p:txBody>
      </p:sp>
    </p:spTree>
    <p:extLst>
      <p:ext uri="{BB962C8B-B14F-4D97-AF65-F5344CB8AC3E}">
        <p14:creationId xmlns:p14="http://schemas.microsoft.com/office/powerpoint/2010/main" val="1186276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9E8D0-EBDA-3E66-A504-0C9F4EBB23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256BD231-F50E-65B4-101B-701DBCC5EF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240A610-8EBE-6CA2-CCAF-31175557B393}"/>
              </a:ext>
            </a:extLst>
          </p:cNvPr>
          <p:cNvSpPr>
            <a:spLocks noGrp="1"/>
          </p:cNvSpPr>
          <p:nvPr>
            <p:ph type="dt" sz="half" idx="10"/>
          </p:nvPr>
        </p:nvSpPr>
        <p:spPr/>
        <p:txBody>
          <a:bodyPr/>
          <a:lstStyle/>
          <a:p>
            <a:fld id="{8FE5EAF9-7CA9-4C86-B26B-178C27C7CCDB}" type="datetime1">
              <a:rPr lang="en-NZ" smtClean="0"/>
              <a:t>25/09/2023</a:t>
            </a:fld>
            <a:endParaRPr lang="en-NZ" dirty="0"/>
          </a:p>
        </p:txBody>
      </p:sp>
      <p:sp>
        <p:nvSpPr>
          <p:cNvPr id="5" name="Footer Placeholder 4">
            <a:extLst>
              <a:ext uri="{FF2B5EF4-FFF2-40B4-BE49-F238E27FC236}">
                <a16:creationId xmlns:a16="http://schemas.microsoft.com/office/drawing/2014/main" id="{4E213B50-9111-881C-B4C9-D9BA7313A1AE}"/>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040310AC-5647-BE9E-244E-369A3933FC9E}"/>
              </a:ext>
            </a:extLst>
          </p:cNvPr>
          <p:cNvSpPr>
            <a:spLocks noGrp="1"/>
          </p:cNvSpPr>
          <p:nvPr>
            <p:ph type="sldNum" sz="quarter" idx="12"/>
          </p:nvPr>
        </p:nvSpPr>
        <p:spPr/>
        <p:txBody>
          <a:bodyPr/>
          <a:lstStyle/>
          <a:p>
            <a:fld id="{AADC102A-893D-4746-89DD-B95CB8D60466}" type="slidenum">
              <a:rPr lang="en-NZ" smtClean="0"/>
              <a:t>‹#›</a:t>
            </a:fld>
            <a:endParaRPr lang="en-NZ" dirty="0"/>
          </a:p>
        </p:txBody>
      </p:sp>
    </p:spTree>
    <p:extLst>
      <p:ext uri="{BB962C8B-B14F-4D97-AF65-F5344CB8AC3E}">
        <p14:creationId xmlns:p14="http://schemas.microsoft.com/office/powerpoint/2010/main" val="3842639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rst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4BD31F-EE14-ECA9-3D48-6123DB9B71EE}"/>
              </a:ext>
            </a:extLst>
          </p:cNvPr>
          <p:cNvPicPr>
            <a:picLocks noChangeAspect="1"/>
          </p:cNvPicPr>
          <p:nvPr userDrawn="1"/>
        </p:nvPicPr>
        <p:blipFill>
          <a:blip r:embed="rId2"/>
          <a:stretch>
            <a:fillRect/>
          </a:stretch>
        </p:blipFill>
        <p:spPr>
          <a:xfrm>
            <a:off x="1" y="-1"/>
            <a:ext cx="12191999" cy="6858001"/>
          </a:xfrm>
          <a:prstGeom prst="rect">
            <a:avLst/>
          </a:prstGeom>
        </p:spPr>
      </p:pic>
      <p:pic>
        <p:nvPicPr>
          <p:cNvPr id="7" name="Picture 6">
            <a:extLst>
              <a:ext uri="{FF2B5EF4-FFF2-40B4-BE49-F238E27FC236}">
                <a16:creationId xmlns:a16="http://schemas.microsoft.com/office/drawing/2014/main" id="{B13A531B-4EA7-8F30-5544-B564E1A5FAA2}"/>
              </a:ext>
            </a:extLst>
          </p:cNvPr>
          <p:cNvPicPr>
            <a:picLocks noChangeAspect="1"/>
          </p:cNvPicPr>
          <p:nvPr userDrawn="1"/>
        </p:nvPicPr>
        <p:blipFill>
          <a:blip r:embed="rId3"/>
          <a:stretch>
            <a:fillRect/>
          </a:stretch>
        </p:blipFill>
        <p:spPr>
          <a:xfrm>
            <a:off x="415618" y="367725"/>
            <a:ext cx="1055372" cy="676679"/>
          </a:xfrm>
          <a:prstGeom prst="rect">
            <a:avLst/>
          </a:prstGeom>
        </p:spPr>
      </p:pic>
      <p:pic>
        <p:nvPicPr>
          <p:cNvPr id="8" name="Picture 7">
            <a:extLst>
              <a:ext uri="{FF2B5EF4-FFF2-40B4-BE49-F238E27FC236}">
                <a16:creationId xmlns:a16="http://schemas.microsoft.com/office/drawing/2014/main" id="{5134958B-DAA2-2836-1FB7-025D78CEB15C}"/>
              </a:ext>
            </a:extLst>
          </p:cNvPr>
          <p:cNvPicPr>
            <a:picLocks noChangeAspect="1"/>
          </p:cNvPicPr>
          <p:nvPr userDrawn="1"/>
        </p:nvPicPr>
        <p:blipFill>
          <a:blip r:embed="rId4"/>
          <a:stretch>
            <a:fillRect/>
          </a:stretch>
        </p:blipFill>
        <p:spPr>
          <a:xfrm>
            <a:off x="7774785" y="-1"/>
            <a:ext cx="4406900" cy="6858001"/>
          </a:xfrm>
          <a:prstGeom prst="rect">
            <a:avLst/>
          </a:prstGeom>
        </p:spPr>
      </p:pic>
      <p:sp>
        <p:nvSpPr>
          <p:cNvPr id="2" name="Title 1"/>
          <p:cNvSpPr>
            <a:spLocks noGrp="1"/>
          </p:cNvSpPr>
          <p:nvPr>
            <p:ph type="ctrTitle" hasCustomPrompt="1"/>
          </p:nvPr>
        </p:nvSpPr>
        <p:spPr>
          <a:xfrm>
            <a:off x="336106" y="1817425"/>
            <a:ext cx="9847613" cy="795146"/>
          </a:xfrm>
        </p:spPr>
        <p:txBody>
          <a:bodyPr anchor="b">
            <a:no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a:t>
            </a:r>
          </a:p>
        </p:txBody>
      </p:sp>
      <p:sp>
        <p:nvSpPr>
          <p:cNvPr id="3" name="Subtitle 2"/>
          <p:cNvSpPr>
            <a:spLocks noGrp="1"/>
          </p:cNvSpPr>
          <p:nvPr>
            <p:ph type="subTitle" idx="1" hasCustomPrompt="1"/>
          </p:nvPr>
        </p:nvSpPr>
        <p:spPr>
          <a:xfrm>
            <a:off x="336106" y="2682821"/>
            <a:ext cx="9226512" cy="939153"/>
          </a:xfrm>
        </p:spPr>
        <p:txBody>
          <a:bodyPr>
            <a:no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0" name="Content Placeholder 9"/>
          <p:cNvSpPr>
            <a:spLocks noGrp="1"/>
          </p:cNvSpPr>
          <p:nvPr>
            <p:ph sz="quarter" idx="13" hasCustomPrompt="1"/>
          </p:nvPr>
        </p:nvSpPr>
        <p:spPr>
          <a:xfrm>
            <a:off x="336106" y="4344117"/>
            <a:ext cx="5506156" cy="312737"/>
          </a:xfrm>
        </p:spPr>
        <p:txBody>
          <a:bodyPr>
            <a:normAutofit/>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NZ" sz="1800">
                <a:latin typeface="Arial" panose="020B0604020202020204" pitchFamily="34" charset="0"/>
                <a:cs typeface="Arial" panose="020B0604020202020204" pitchFamily="34" charset="0"/>
              </a:rPr>
              <a:t>Author/s</a:t>
            </a:r>
            <a:endParaRPr lang="en-NZ"/>
          </a:p>
        </p:txBody>
      </p:sp>
      <p:pic>
        <p:nvPicPr>
          <p:cNvPr id="12" name="Picture 11">
            <a:extLst>
              <a:ext uri="{FF2B5EF4-FFF2-40B4-BE49-F238E27FC236}">
                <a16:creationId xmlns:a16="http://schemas.microsoft.com/office/drawing/2014/main" id="{62F4C084-EA2F-D11C-C60E-54CBF13B3F9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35343" y="6011422"/>
            <a:ext cx="1489150" cy="427077"/>
          </a:xfrm>
          <a:prstGeom prst="rect">
            <a:avLst/>
          </a:prstGeom>
        </p:spPr>
      </p:pic>
    </p:spTree>
    <p:extLst>
      <p:ext uri="{BB962C8B-B14F-4D97-AF65-F5344CB8AC3E}">
        <p14:creationId xmlns:p14="http://schemas.microsoft.com/office/powerpoint/2010/main" val="248617795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d Slide">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4CE1B5-CE53-B2A2-6904-F730FB2E77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095" b="31620"/>
          <a:stretch/>
        </p:blipFill>
        <p:spPr>
          <a:xfrm>
            <a:off x="-44273" y="0"/>
            <a:ext cx="12233940" cy="6858000"/>
          </a:xfrm>
          <a:prstGeom prst="rect">
            <a:avLst/>
          </a:prstGeom>
        </p:spPr>
      </p:pic>
    </p:spTree>
    <p:extLst>
      <p:ext uri="{BB962C8B-B14F-4D97-AF65-F5344CB8AC3E}">
        <p14:creationId xmlns:p14="http://schemas.microsoft.com/office/powerpoint/2010/main" val="116547179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E5D99-2177-E444-401B-4BBD29C05569}"/>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EFD71301-9B10-0DF0-914F-05D3AE37B9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7DC7407-B4FB-965E-A70B-699C3A34128B}"/>
              </a:ext>
            </a:extLst>
          </p:cNvPr>
          <p:cNvSpPr>
            <a:spLocks noGrp="1"/>
          </p:cNvSpPr>
          <p:nvPr>
            <p:ph type="dt" sz="half" idx="10"/>
          </p:nvPr>
        </p:nvSpPr>
        <p:spPr/>
        <p:txBody>
          <a:bodyPr/>
          <a:lstStyle/>
          <a:p>
            <a:fld id="{E77909DE-0DBB-4E4E-83AF-C90BC39093EB}" type="datetime1">
              <a:rPr lang="en-NZ" smtClean="0"/>
              <a:t>25/09/2023</a:t>
            </a:fld>
            <a:endParaRPr lang="en-NZ" dirty="0"/>
          </a:p>
        </p:txBody>
      </p:sp>
      <p:sp>
        <p:nvSpPr>
          <p:cNvPr id="5" name="Footer Placeholder 4">
            <a:extLst>
              <a:ext uri="{FF2B5EF4-FFF2-40B4-BE49-F238E27FC236}">
                <a16:creationId xmlns:a16="http://schemas.microsoft.com/office/drawing/2014/main" id="{88394901-3B2E-D9A8-8BA2-22594DDFDE73}"/>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EC92224F-8ECE-AC92-16FB-F8896729E9EA}"/>
              </a:ext>
            </a:extLst>
          </p:cNvPr>
          <p:cNvSpPr>
            <a:spLocks noGrp="1"/>
          </p:cNvSpPr>
          <p:nvPr>
            <p:ph type="sldNum" sz="quarter" idx="12"/>
          </p:nvPr>
        </p:nvSpPr>
        <p:spPr/>
        <p:txBody>
          <a:bodyPr/>
          <a:lstStyle/>
          <a:p>
            <a:fld id="{AADC102A-893D-4746-89DD-B95CB8D60466}" type="slidenum">
              <a:rPr lang="en-NZ" smtClean="0"/>
              <a:t>‹#›</a:t>
            </a:fld>
            <a:endParaRPr lang="en-NZ" dirty="0"/>
          </a:p>
        </p:txBody>
      </p:sp>
    </p:spTree>
    <p:extLst>
      <p:ext uri="{BB962C8B-B14F-4D97-AF65-F5344CB8AC3E}">
        <p14:creationId xmlns:p14="http://schemas.microsoft.com/office/powerpoint/2010/main" val="109038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0CD82-5D1E-F7C3-7D52-448D23CCC7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68DEAAEB-D864-E3A9-9C8D-CE3AD01957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642B76-96FF-869F-ED51-C0BC3EDF4890}"/>
              </a:ext>
            </a:extLst>
          </p:cNvPr>
          <p:cNvSpPr>
            <a:spLocks noGrp="1"/>
          </p:cNvSpPr>
          <p:nvPr>
            <p:ph type="dt" sz="half" idx="10"/>
          </p:nvPr>
        </p:nvSpPr>
        <p:spPr/>
        <p:txBody>
          <a:bodyPr/>
          <a:lstStyle/>
          <a:p>
            <a:fld id="{4A4985DC-F7FC-4019-BD4E-1915684521DE}" type="datetime1">
              <a:rPr lang="en-NZ" smtClean="0"/>
              <a:t>25/09/2023</a:t>
            </a:fld>
            <a:endParaRPr lang="en-NZ" dirty="0"/>
          </a:p>
        </p:txBody>
      </p:sp>
      <p:sp>
        <p:nvSpPr>
          <p:cNvPr id="5" name="Footer Placeholder 4">
            <a:extLst>
              <a:ext uri="{FF2B5EF4-FFF2-40B4-BE49-F238E27FC236}">
                <a16:creationId xmlns:a16="http://schemas.microsoft.com/office/drawing/2014/main" id="{5969544D-8533-F72F-CB79-696D46CFF440}"/>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5245E17A-51E0-5D57-1AA5-DD672A040209}"/>
              </a:ext>
            </a:extLst>
          </p:cNvPr>
          <p:cNvSpPr>
            <a:spLocks noGrp="1"/>
          </p:cNvSpPr>
          <p:nvPr>
            <p:ph type="sldNum" sz="quarter" idx="12"/>
          </p:nvPr>
        </p:nvSpPr>
        <p:spPr/>
        <p:txBody>
          <a:bodyPr/>
          <a:lstStyle/>
          <a:p>
            <a:fld id="{AADC102A-893D-4746-89DD-B95CB8D60466}" type="slidenum">
              <a:rPr lang="en-NZ" smtClean="0"/>
              <a:t>‹#›</a:t>
            </a:fld>
            <a:endParaRPr lang="en-NZ" dirty="0"/>
          </a:p>
        </p:txBody>
      </p:sp>
    </p:spTree>
    <p:extLst>
      <p:ext uri="{BB962C8B-B14F-4D97-AF65-F5344CB8AC3E}">
        <p14:creationId xmlns:p14="http://schemas.microsoft.com/office/powerpoint/2010/main" val="1778424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3E21F-DAF5-5D1A-C34A-E1CFDA871915}"/>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8244209B-0338-7FC9-D2DD-98AFFB0901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9B0D46D5-AD9F-7A5A-AAC8-C54565CAF2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3A7DC80F-B914-0AC2-281F-61FFE3B2D815}"/>
              </a:ext>
            </a:extLst>
          </p:cNvPr>
          <p:cNvSpPr>
            <a:spLocks noGrp="1"/>
          </p:cNvSpPr>
          <p:nvPr>
            <p:ph type="dt" sz="half" idx="10"/>
          </p:nvPr>
        </p:nvSpPr>
        <p:spPr/>
        <p:txBody>
          <a:bodyPr/>
          <a:lstStyle/>
          <a:p>
            <a:fld id="{D9A22BF4-30E4-4467-8622-3CACFE31795E}" type="datetime1">
              <a:rPr lang="en-NZ" smtClean="0"/>
              <a:t>25/09/2023</a:t>
            </a:fld>
            <a:endParaRPr lang="en-NZ" dirty="0"/>
          </a:p>
        </p:txBody>
      </p:sp>
      <p:sp>
        <p:nvSpPr>
          <p:cNvPr id="6" name="Footer Placeholder 5">
            <a:extLst>
              <a:ext uri="{FF2B5EF4-FFF2-40B4-BE49-F238E27FC236}">
                <a16:creationId xmlns:a16="http://schemas.microsoft.com/office/drawing/2014/main" id="{7A8F6B82-99C8-16D2-E5D4-2FA6B30EC9BD}"/>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1B42DEF3-4202-00FA-4AFB-4E59338558C0}"/>
              </a:ext>
            </a:extLst>
          </p:cNvPr>
          <p:cNvSpPr>
            <a:spLocks noGrp="1"/>
          </p:cNvSpPr>
          <p:nvPr>
            <p:ph type="sldNum" sz="quarter" idx="12"/>
          </p:nvPr>
        </p:nvSpPr>
        <p:spPr/>
        <p:txBody>
          <a:bodyPr/>
          <a:lstStyle/>
          <a:p>
            <a:fld id="{AADC102A-893D-4746-89DD-B95CB8D60466}" type="slidenum">
              <a:rPr lang="en-NZ" smtClean="0"/>
              <a:t>‹#›</a:t>
            </a:fld>
            <a:endParaRPr lang="en-NZ" dirty="0"/>
          </a:p>
        </p:txBody>
      </p:sp>
    </p:spTree>
    <p:extLst>
      <p:ext uri="{BB962C8B-B14F-4D97-AF65-F5344CB8AC3E}">
        <p14:creationId xmlns:p14="http://schemas.microsoft.com/office/powerpoint/2010/main" val="1085949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045CF-55F8-5599-F824-5841B5ED4BDF}"/>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D0DC715D-61DF-65EB-31C5-9A5F8D0E04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545A04-DC82-1267-2F5F-0DF42FE427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C59BFE29-03F6-6393-3CD0-11E62409C8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847682-9323-73AD-7340-3C9F3E2286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F3B541FA-A27B-B63C-8F27-FF3E8C5A089E}"/>
              </a:ext>
            </a:extLst>
          </p:cNvPr>
          <p:cNvSpPr>
            <a:spLocks noGrp="1"/>
          </p:cNvSpPr>
          <p:nvPr>
            <p:ph type="dt" sz="half" idx="10"/>
          </p:nvPr>
        </p:nvSpPr>
        <p:spPr/>
        <p:txBody>
          <a:bodyPr/>
          <a:lstStyle/>
          <a:p>
            <a:fld id="{C74429EF-C6C3-431F-BEEA-FD64CDA3044A}" type="datetime1">
              <a:rPr lang="en-NZ" smtClean="0"/>
              <a:t>25/09/2023</a:t>
            </a:fld>
            <a:endParaRPr lang="en-NZ" dirty="0"/>
          </a:p>
        </p:txBody>
      </p:sp>
      <p:sp>
        <p:nvSpPr>
          <p:cNvPr id="8" name="Footer Placeholder 7">
            <a:extLst>
              <a:ext uri="{FF2B5EF4-FFF2-40B4-BE49-F238E27FC236}">
                <a16:creationId xmlns:a16="http://schemas.microsoft.com/office/drawing/2014/main" id="{2E30982C-9891-08AC-00A8-D8BCDCA96DF3}"/>
              </a:ext>
            </a:extLst>
          </p:cNvPr>
          <p:cNvSpPr>
            <a:spLocks noGrp="1"/>
          </p:cNvSpPr>
          <p:nvPr>
            <p:ph type="ftr" sz="quarter" idx="11"/>
          </p:nvPr>
        </p:nvSpPr>
        <p:spPr/>
        <p:txBody>
          <a:bodyPr/>
          <a:lstStyle/>
          <a:p>
            <a:endParaRPr lang="en-NZ" dirty="0"/>
          </a:p>
        </p:txBody>
      </p:sp>
      <p:sp>
        <p:nvSpPr>
          <p:cNvPr id="9" name="Slide Number Placeholder 8">
            <a:extLst>
              <a:ext uri="{FF2B5EF4-FFF2-40B4-BE49-F238E27FC236}">
                <a16:creationId xmlns:a16="http://schemas.microsoft.com/office/drawing/2014/main" id="{638FCEEA-38DD-C51C-7149-FA23C4472B4F}"/>
              </a:ext>
            </a:extLst>
          </p:cNvPr>
          <p:cNvSpPr>
            <a:spLocks noGrp="1"/>
          </p:cNvSpPr>
          <p:nvPr>
            <p:ph type="sldNum" sz="quarter" idx="12"/>
          </p:nvPr>
        </p:nvSpPr>
        <p:spPr/>
        <p:txBody>
          <a:bodyPr/>
          <a:lstStyle/>
          <a:p>
            <a:fld id="{AADC102A-893D-4746-89DD-B95CB8D60466}" type="slidenum">
              <a:rPr lang="en-NZ" smtClean="0"/>
              <a:t>‹#›</a:t>
            </a:fld>
            <a:endParaRPr lang="en-NZ" dirty="0"/>
          </a:p>
        </p:txBody>
      </p:sp>
    </p:spTree>
    <p:extLst>
      <p:ext uri="{BB962C8B-B14F-4D97-AF65-F5344CB8AC3E}">
        <p14:creationId xmlns:p14="http://schemas.microsoft.com/office/powerpoint/2010/main" val="3989887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64FB2-C683-B81F-C825-5835D7DFDDE5}"/>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9589C370-E348-E35D-43B3-9898C6B449B4}"/>
              </a:ext>
            </a:extLst>
          </p:cNvPr>
          <p:cNvSpPr>
            <a:spLocks noGrp="1"/>
          </p:cNvSpPr>
          <p:nvPr>
            <p:ph type="dt" sz="half" idx="10"/>
          </p:nvPr>
        </p:nvSpPr>
        <p:spPr/>
        <p:txBody>
          <a:bodyPr/>
          <a:lstStyle/>
          <a:p>
            <a:fld id="{3A300161-B4FC-49AF-B640-8969975AF6D2}" type="datetime1">
              <a:rPr lang="en-NZ" smtClean="0"/>
              <a:t>25/09/2023</a:t>
            </a:fld>
            <a:endParaRPr lang="en-NZ" dirty="0"/>
          </a:p>
        </p:txBody>
      </p:sp>
      <p:sp>
        <p:nvSpPr>
          <p:cNvPr id="4" name="Footer Placeholder 3">
            <a:extLst>
              <a:ext uri="{FF2B5EF4-FFF2-40B4-BE49-F238E27FC236}">
                <a16:creationId xmlns:a16="http://schemas.microsoft.com/office/drawing/2014/main" id="{1D980997-499F-2349-9B05-CE81885560D8}"/>
              </a:ext>
            </a:extLst>
          </p:cNvPr>
          <p:cNvSpPr>
            <a:spLocks noGrp="1"/>
          </p:cNvSpPr>
          <p:nvPr>
            <p:ph type="ftr" sz="quarter" idx="11"/>
          </p:nvPr>
        </p:nvSpPr>
        <p:spPr/>
        <p:txBody>
          <a:bodyPr/>
          <a:lstStyle/>
          <a:p>
            <a:endParaRPr lang="en-NZ" dirty="0"/>
          </a:p>
        </p:txBody>
      </p:sp>
      <p:sp>
        <p:nvSpPr>
          <p:cNvPr id="5" name="Slide Number Placeholder 4">
            <a:extLst>
              <a:ext uri="{FF2B5EF4-FFF2-40B4-BE49-F238E27FC236}">
                <a16:creationId xmlns:a16="http://schemas.microsoft.com/office/drawing/2014/main" id="{3D14C7A7-2931-4AC6-9673-FBED5C2CC5C1}"/>
              </a:ext>
            </a:extLst>
          </p:cNvPr>
          <p:cNvSpPr>
            <a:spLocks noGrp="1"/>
          </p:cNvSpPr>
          <p:nvPr>
            <p:ph type="sldNum" sz="quarter" idx="12"/>
          </p:nvPr>
        </p:nvSpPr>
        <p:spPr/>
        <p:txBody>
          <a:bodyPr/>
          <a:lstStyle/>
          <a:p>
            <a:fld id="{AADC102A-893D-4746-89DD-B95CB8D60466}" type="slidenum">
              <a:rPr lang="en-NZ" smtClean="0"/>
              <a:t>‹#›</a:t>
            </a:fld>
            <a:endParaRPr lang="en-NZ" dirty="0"/>
          </a:p>
        </p:txBody>
      </p:sp>
    </p:spTree>
    <p:extLst>
      <p:ext uri="{BB962C8B-B14F-4D97-AF65-F5344CB8AC3E}">
        <p14:creationId xmlns:p14="http://schemas.microsoft.com/office/powerpoint/2010/main" val="1378155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1AFC51-E824-E360-31F9-21C2F77B1F4F}"/>
              </a:ext>
            </a:extLst>
          </p:cNvPr>
          <p:cNvSpPr>
            <a:spLocks noGrp="1"/>
          </p:cNvSpPr>
          <p:nvPr>
            <p:ph type="dt" sz="half" idx="10"/>
          </p:nvPr>
        </p:nvSpPr>
        <p:spPr/>
        <p:txBody>
          <a:bodyPr/>
          <a:lstStyle/>
          <a:p>
            <a:fld id="{FF497D07-7D7E-4D92-ADBD-DEDCF4429DD0}" type="datetime1">
              <a:rPr lang="en-NZ" smtClean="0"/>
              <a:t>25/09/2023</a:t>
            </a:fld>
            <a:endParaRPr lang="en-NZ" dirty="0"/>
          </a:p>
        </p:txBody>
      </p:sp>
      <p:sp>
        <p:nvSpPr>
          <p:cNvPr id="3" name="Footer Placeholder 2">
            <a:extLst>
              <a:ext uri="{FF2B5EF4-FFF2-40B4-BE49-F238E27FC236}">
                <a16:creationId xmlns:a16="http://schemas.microsoft.com/office/drawing/2014/main" id="{09742510-0711-99CE-5BA5-FD3B8FC6FC03}"/>
              </a:ext>
            </a:extLst>
          </p:cNvPr>
          <p:cNvSpPr>
            <a:spLocks noGrp="1"/>
          </p:cNvSpPr>
          <p:nvPr>
            <p:ph type="ftr" sz="quarter" idx="11"/>
          </p:nvPr>
        </p:nvSpPr>
        <p:spPr/>
        <p:txBody>
          <a:bodyPr/>
          <a:lstStyle/>
          <a:p>
            <a:endParaRPr lang="en-NZ" dirty="0"/>
          </a:p>
        </p:txBody>
      </p:sp>
      <p:sp>
        <p:nvSpPr>
          <p:cNvPr id="4" name="Slide Number Placeholder 3">
            <a:extLst>
              <a:ext uri="{FF2B5EF4-FFF2-40B4-BE49-F238E27FC236}">
                <a16:creationId xmlns:a16="http://schemas.microsoft.com/office/drawing/2014/main" id="{1B7032CE-FA49-1208-33EC-F0B4C410ABDE}"/>
              </a:ext>
            </a:extLst>
          </p:cNvPr>
          <p:cNvSpPr>
            <a:spLocks noGrp="1"/>
          </p:cNvSpPr>
          <p:nvPr>
            <p:ph type="sldNum" sz="quarter" idx="12"/>
          </p:nvPr>
        </p:nvSpPr>
        <p:spPr/>
        <p:txBody>
          <a:bodyPr/>
          <a:lstStyle/>
          <a:p>
            <a:fld id="{AADC102A-893D-4746-89DD-B95CB8D60466}" type="slidenum">
              <a:rPr lang="en-NZ" smtClean="0"/>
              <a:t>‹#›</a:t>
            </a:fld>
            <a:endParaRPr lang="en-NZ" dirty="0"/>
          </a:p>
        </p:txBody>
      </p:sp>
    </p:spTree>
    <p:extLst>
      <p:ext uri="{BB962C8B-B14F-4D97-AF65-F5344CB8AC3E}">
        <p14:creationId xmlns:p14="http://schemas.microsoft.com/office/powerpoint/2010/main" val="2644846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8D8E4-3105-3DB0-3DE7-53BE3414CD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6C468B87-3338-F4E3-9EF6-ECA4E2709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FCF0BE8F-83C3-B2F0-EA15-C5CB1C93E2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CF9318-36E2-4C2B-F2EB-834E820D4D11}"/>
              </a:ext>
            </a:extLst>
          </p:cNvPr>
          <p:cNvSpPr>
            <a:spLocks noGrp="1"/>
          </p:cNvSpPr>
          <p:nvPr>
            <p:ph type="dt" sz="half" idx="10"/>
          </p:nvPr>
        </p:nvSpPr>
        <p:spPr/>
        <p:txBody>
          <a:bodyPr/>
          <a:lstStyle/>
          <a:p>
            <a:fld id="{2A60E636-70B4-4B10-9342-40931BB82515}" type="datetime1">
              <a:rPr lang="en-NZ" smtClean="0"/>
              <a:t>25/09/2023</a:t>
            </a:fld>
            <a:endParaRPr lang="en-NZ" dirty="0"/>
          </a:p>
        </p:txBody>
      </p:sp>
      <p:sp>
        <p:nvSpPr>
          <p:cNvPr id="6" name="Footer Placeholder 5">
            <a:extLst>
              <a:ext uri="{FF2B5EF4-FFF2-40B4-BE49-F238E27FC236}">
                <a16:creationId xmlns:a16="http://schemas.microsoft.com/office/drawing/2014/main" id="{193B80FE-977D-AAAB-AA46-61E147C5CCDE}"/>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EB28FA6E-7107-8F02-944E-3CF1EFD0673F}"/>
              </a:ext>
            </a:extLst>
          </p:cNvPr>
          <p:cNvSpPr>
            <a:spLocks noGrp="1"/>
          </p:cNvSpPr>
          <p:nvPr>
            <p:ph type="sldNum" sz="quarter" idx="12"/>
          </p:nvPr>
        </p:nvSpPr>
        <p:spPr/>
        <p:txBody>
          <a:bodyPr/>
          <a:lstStyle/>
          <a:p>
            <a:fld id="{AADC102A-893D-4746-89DD-B95CB8D60466}" type="slidenum">
              <a:rPr lang="en-NZ" smtClean="0"/>
              <a:t>‹#›</a:t>
            </a:fld>
            <a:endParaRPr lang="en-NZ" dirty="0"/>
          </a:p>
        </p:txBody>
      </p:sp>
    </p:spTree>
    <p:extLst>
      <p:ext uri="{BB962C8B-B14F-4D97-AF65-F5344CB8AC3E}">
        <p14:creationId xmlns:p14="http://schemas.microsoft.com/office/powerpoint/2010/main" val="1505469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F24D-38CA-5B8A-084C-2F1BF4A14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2CF90CF6-B31C-93CE-2675-FD118B7AE8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a:extLst>
              <a:ext uri="{FF2B5EF4-FFF2-40B4-BE49-F238E27FC236}">
                <a16:creationId xmlns:a16="http://schemas.microsoft.com/office/drawing/2014/main" id="{A15325EF-A5AA-6DE4-7227-7825368549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030596-E7DB-AC12-0E22-D4A97C93A93C}"/>
              </a:ext>
            </a:extLst>
          </p:cNvPr>
          <p:cNvSpPr>
            <a:spLocks noGrp="1"/>
          </p:cNvSpPr>
          <p:nvPr>
            <p:ph type="dt" sz="half" idx="10"/>
          </p:nvPr>
        </p:nvSpPr>
        <p:spPr/>
        <p:txBody>
          <a:bodyPr/>
          <a:lstStyle/>
          <a:p>
            <a:fld id="{15F76A23-2614-452E-A6EB-8D0CE2A83FD0}" type="datetime1">
              <a:rPr lang="en-NZ" smtClean="0"/>
              <a:t>25/09/2023</a:t>
            </a:fld>
            <a:endParaRPr lang="en-NZ" dirty="0"/>
          </a:p>
        </p:txBody>
      </p:sp>
      <p:sp>
        <p:nvSpPr>
          <p:cNvPr id="6" name="Footer Placeholder 5">
            <a:extLst>
              <a:ext uri="{FF2B5EF4-FFF2-40B4-BE49-F238E27FC236}">
                <a16:creationId xmlns:a16="http://schemas.microsoft.com/office/drawing/2014/main" id="{37358F71-B32A-39B6-D465-D2F3C61C1B70}"/>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8A5BC2C1-8324-CBCF-65DA-DEACFC0864F9}"/>
              </a:ext>
            </a:extLst>
          </p:cNvPr>
          <p:cNvSpPr>
            <a:spLocks noGrp="1"/>
          </p:cNvSpPr>
          <p:nvPr>
            <p:ph type="sldNum" sz="quarter" idx="12"/>
          </p:nvPr>
        </p:nvSpPr>
        <p:spPr/>
        <p:txBody>
          <a:bodyPr/>
          <a:lstStyle/>
          <a:p>
            <a:fld id="{AADC102A-893D-4746-89DD-B95CB8D60466}" type="slidenum">
              <a:rPr lang="en-NZ" smtClean="0"/>
              <a:t>‹#›</a:t>
            </a:fld>
            <a:endParaRPr lang="en-NZ" dirty="0"/>
          </a:p>
        </p:txBody>
      </p:sp>
    </p:spTree>
    <p:extLst>
      <p:ext uri="{BB962C8B-B14F-4D97-AF65-F5344CB8AC3E}">
        <p14:creationId xmlns:p14="http://schemas.microsoft.com/office/powerpoint/2010/main" val="677399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698DB0-B9C9-C480-54EC-5301BBA342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A14A818D-F6AC-F966-0CC5-8A916DA44E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EB2D4DB-39E9-9316-80BA-0BF755E458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3329C6-DCF2-4FD9-9B34-18C4747B1EF8}" type="datetime1">
              <a:rPr lang="en-NZ" smtClean="0"/>
              <a:t>25/09/2023</a:t>
            </a:fld>
            <a:endParaRPr lang="en-NZ" dirty="0"/>
          </a:p>
        </p:txBody>
      </p:sp>
      <p:sp>
        <p:nvSpPr>
          <p:cNvPr id="5" name="Footer Placeholder 4">
            <a:extLst>
              <a:ext uri="{FF2B5EF4-FFF2-40B4-BE49-F238E27FC236}">
                <a16:creationId xmlns:a16="http://schemas.microsoft.com/office/drawing/2014/main" id="{7DD768C6-7590-71C5-9597-37675DF5F9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a:extLst>
              <a:ext uri="{FF2B5EF4-FFF2-40B4-BE49-F238E27FC236}">
                <a16:creationId xmlns:a16="http://schemas.microsoft.com/office/drawing/2014/main" id="{825D9E56-4883-9074-0CBC-C438BC61DC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C102A-893D-4746-89DD-B95CB8D60466}" type="slidenum">
              <a:rPr lang="en-NZ" smtClean="0"/>
              <a:t>‹#›</a:t>
            </a:fld>
            <a:endParaRPr lang="en-NZ" dirty="0"/>
          </a:p>
        </p:txBody>
      </p:sp>
    </p:spTree>
    <p:extLst>
      <p:ext uri="{BB962C8B-B14F-4D97-AF65-F5344CB8AC3E}">
        <p14:creationId xmlns:p14="http://schemas.microsoft.com/office/powerpoint/2010/main" val="169817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mailto:TeReo.MaoriGroup@education.govt.nz?subject=Tautoko%20R%C4%81%20Kaiako%202%20-%20Te%20Whakahou%20i%20te%20Reo%20M%C4%81ori" TargetMode="External"/><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9464977-96C4-7802-0F4F-FA2F1E587B01}"/>
              </a:ext>
            </a:extLst>
          </p:cNvPr>
          <p:cNvSpPr>
            <a:spLocks noGrp="1"/>
          </p:cNvSpPr>
          <p:nvPr>
            <p:ph type="ctrTitle"/>
          </p:nvPr>
        </p:nvSpPr>
        <p:spPr>
          <a:xfrm>
            <a:off x="321861" y="2413043"/>
            <a:ext cx="7315200" cy="779126"/>
          </a:xfrm>
        </p:spPr>
        <p:txBody>
          <a:bodyPr/>
          <a:lstStyle/>
          <a:p>
            <a:r>
              <a:rPr lang="en-NZ" dirty="0">
                <a:latin typeface="Poppins" panose="00000500000000000000" pitchFamily="2" charset="0"/>
                <a:cs typeface="Poppins" panose="00000500000000000000" pitchFamily="2" charset="0"/>
              </a:rPr>
              <a:t>Tautoko Rā Kaiako </a:t>
            </a:r>
          </a:p>
        </p:txBody>
      </p:sp>
      <p:sp>
        <p:nvSpPr>
          <p:cNvPr id="7" name="Subtitle 2">
            <a:extLst>
              <a:ext uri="{FF2B5EF4-FFF2-40B4-BE49-F238E27FC236}">
                <a16:creationId xmlns:a16="http://schemas.microsoft.com/office/drawing/2014/main" id="{EDCA87F3-3746-D37B-8146-A5F39E11F80D}"/>
              </a:ext>
            </a:extLst>
          </p:cNvPr>
          <p:cNvSpPr txBox="1">
            <a:spLocks/>
          </p:cNvSpPr>
          <p:nvPr/>
        </p:nvSpPr>
        <p:spPr>
          <a:xfrm>
            <a:off x="321861" y="4634632"/>
            <a:ext cx="6858000" cy="43053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sz="2000" dirty="0">
                <a:latin typeface="Poppins" panose="00000500000000000000" pitchFamily="2" charset="0"/>
                <a:cs typeface="Poppins" panose="00000500000000000000" pitchFamily="2" charset="0"/>
              </a:rPr>
              <a:t>Tua Rua : Whiringa-ā-rangi 2023</a:t>
            </a:r>
          </a:p>
        </p:txBody>
      </p:sp>
      <p:sp>
        <p:nvSpPr>
          <p:cNvPr id="8" name="Content Placeholder 3">
            <a:extLst>
              <a:ext uri="{FF2B5EF4-FFF2-40B4-BE49-F238E27FC236}">
                <a16:creationId xmlns:a16="http://schemas.microsoft.com/office/drawing/2014/main" id="{4B784494-5B8B-6A82-BCDF-F2D43886EFD0}"/>
              </a:ext>
            </a:extLst>
          </p:cNvPr>
          <p:cNvSpPr>
            <a:spLocks noGrp="1"/>
          </p:cNvSpPr>
          <p:nvPr>
            <p:ph sz="quarter" idx="13"/>
          </p:nvPr>
        </p:nvSpPr>
        <p:spPr>
          <a:xfrm>
            <a:off x="321861" y="3192169"/>
            <a:ext cx="7157726" cy="1326668"/>
          </a:xfrm>
        </p:spPr>
        <p:txBody>
          <a:bodyPr vert="horz" lIns="91440" tIns="45720" rIns="91440" bIns="45720" rtlCol="0" anchor="t">
            <a:normAutofit/>
          </a:bodyPr>
          <a:lstStyle/>
          <a:p>
            <a:r>
              <a:rPr lang="en-NZ" sz="2400" dirty="0">
                <a:latin typeface="Poppins" panose="00000500000000000000" pitchFamily="2" charset="0"/>
                <a:cs typeface="Poppins" panose="00000500000000000000" pitchFamily="2" charset="0"/>
              </a:rPr>
              <a:t>The Ako Framework; its principles, approaches and high-quality teaching practices to support learning</a:t>
            </a:r>
          </a:p>
        </p:txBody>
      </p:sp>
    </p:spTree>
    <p:extLst>
      <p:ext uri="{BB962C8B-B14F-4D97-AF65-F5344CB8AC3E}">
        <p14:creationId xmlns:p14="http://schemas.microsoft.com/office/powerpoint/2010/main" val="361248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90AA51A-E75A-8A6E-9AD0-D494A916B31E}"/>
              </a:ext>
            </a:extLst>
          </p:cNvPr>
          <p:cNvGrpSpPr/>
          <p:nvPr/>
        </p:nvGrpSpPr>
        <p:grpSpPr>
          <a:xfrm flipV="1">
            <a:off x="-3568" y="892711"/>
            <a:ext cx="10219382" cy="201811"/>
            <a:chOff x="-20986" y="1252249"/>
            <a:chExt cx="10219382" cy="201811"/>
          </a:xfrm>
          <a:solidFill>
            <a:srgbClr val="63B2C6"/>
          </a:solidFill>
        </p:grpSpPr>
        <p:cxnSp>
          <p:nvCxnSpPr>
            <p:cNvPr id="15" name="Straight Connector 14">
              <a:extLst>
                <a:ext uri="{FF2B5EF4-FFF2-40B4-BE49-F238E27FC236}">
                  <a16:creationId xmlns:a16="http://schemas.microsoft.com/office/drawing/2014/main" id="{9F2E8D87-0383-294B-370A-7B5647598851}"/>
                </a:ext>
              </a:extLst>
            </p:cNvPr>
            <p:cNvCxnSpPr/>
            <p:nvPr/>
          </p:nvCxnSpPr>
          <p:spPr>
            <a:xfrm>
              <a:off x="-20986"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50BC549-56AC-119C-C30A-66AF43311004}"/>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nvGrpSpPr>
            <p:cNvPr id="17" name="Group 16">
              <a:extLst>
                <a:ext uri="{FF2B5EF4-FFF2-40B4-BE49-F238E27FC236}">
                  <a16:creationId xmlns:a16="http://schemas.microsoft.com/office/drawing/2014/main" id="{1BC0EC5B-EE30-1921-CEE4-155E126E9E18}"/>
                </a:ext>
              </a:extLst>
            </p:cNvPr>
            <p:cNvGrpSpPr/>
            <p:nvPr/>
          </p:nvGrpSpPr>
          <p:grpSpPr>
            <a:xfrm>
              <a:off x="-8710" y="1252249"/>
              <a:ext cx="10207106" cy="151747"/>
              <a:chOff x="-8351" y="1300726"/>
              <a:chExt cx="9786937" cy="151747"/>
            </a:xfrm>
            <a:grpFill/>
          </p:grpSpPr>
          <p:cxnSp>
            <p:nvCxnSpPr>
              <p:cNvPr id="18" name="Straight Connector 17">
                <a:extLst>
                  <a:ext uri="{FF2B5EF4-FFF2-40B4-BE49-F238E27FC236}">
                    <a16:creationId xmlns:a16="http://schemas.microsoft.com/office/drawing/2014/main" id="{E0B40136-0B27-5A00-48BD-76A5FB454CD1}"/>
                  </a:ext>
                </a:extLst>
              </p:cNvPr>
              <p:cNvCxnSpPr/>
              <p:nvPr/>
            </p:nvCxnSpPr>
            <p:spPr>
              <a:xfrm>
                <a:off x="-8351"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0E7E18A0-8BAB-6AB9-454B-EEBCAE422049}"/>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grpSp>
      <p:sp>
        <p:nvSpPr>
          <p:cNvPr id="4" name="TextBox 3">
            <a:extLst>
              <a:ext uri="{FF2B5EF4-FFF2-40B4-BE49-F238E27FC236}">
                <a16:creationId xmlns:a16="http://schemas.microsoft.com/office/drawing/2014/main" id="{A93DA0D6-9B0A-E9BE-ADCE-2CFF8C6A4AC4}"/>
              </a:ext>
            </a:extLst>
          </p:cNvPr>
          <p:cNvSpPr txBox="1"/>
          <p:nvPr/>
        </p:nvSpPr>
        <p:spPr>
          <a:xfrm>
            <a:off x="780481" y="256339"/>
            <a:ext cx="9818608" cy="584775"/>
          </a:xfrm>
          <a:prstGeom prst="rect">
            <a:avLst/>
          </a:prstGeom>
          <a:noFill/>
        </p:spPr>
        <p:txBody>
          <a:bodyPr wrap="square">
            <a:spAutoFit/>
          </a:bodyPr>
          <a:lstStyle/>
          <a:p>
            <a:r>
              <a:rPr lang="en-NZ" sz="3200" dirty="0">
                <a:latin typeface="Poppins" panose="00000500000000000000" pitchFamily="2" charset="0"/>
                <a:cs typeface="Poppins" panose="00000500000000000000" pitchFamily="2" charset="0"/>
              </a:rPr>
              <a:t>Ako Framework – Pedagogical approaches</a:t>
            </a:r>
          </a:p>
        </p:txBody>
      </p:sp>
      <p:sp>
        <p:nvSpPr>
          <p:cNvPr id="3" name="TextBox 2">
            <a:extLst>
              <a:ext uri="{FF2B5EF4-FFF2-40B4-BE49-F238E27FC236}">
                <a16:creationId xmlns:a16="http://schemas.microsoft.com/office/drawing/2014/main" id="{F2777532-D8E8-7073-575F-14435064522B}"/>
              </a:ext>
            </a:extLst>
          </p:cNvPr>
          <p:cNvSpPr txBox="1"/>
          <p:nvPr/>
        </p:nvSpPr>
        <p:spPr>
          <a:xfrm>
            <a:off x="780481" y="1253299"/>
            <a:ext cx="11011302" cy="2123658"/>
          </a:xfrm>
          <a:prstGeom prst="rect">
            <a:avLst/>
          </a:prstGeom>
          <a:noFill/>
        </p:spPr>
        <p:txBody>
          <a:bodyPr wrap="square" rtlCol="0">
            <a:spAutoFit/>
          </a:bodyPr>
          <a:lstStyle/>
          <a:p>
            <a:pPr>
              <a:spcAft>
                <a:spcPts val="1200"/>
              </a:spcAft>
            </a:pPr>
            <a:r>
              <a:rPr lang="en-US" sz="1400" dirty="0">
                <a:latin typeface="Poppins" panose="00000500000000000000" pitchFamily="2" charset="0"/>
                <a:ea typeface="Calibri" panose="020F0502020204030204" pitchFamily="34" charset="0"/>
                <a:cs typeface="Poppins" panose="00000500000000000000" pitchFamily="2" charset="0"/>
              </a:rPr>
              <a:t>This Tikanga ako focuses on the approach that </a:t>
            </a:r>
            <a:r>
              <a:rPr lang="en-US" sz="1400" b="1" dirty="0">
                <a:solidFill>
                  <a:srgbClr val="63B2C6"/>
                </a:solidFill>
                <a:latin typeface="Poppins" panose="00000500000000000000" pitchFamily="2" charset="0"/>
                <a:ea typeface="Calibri" panose="020F0502020204030204" pitchFamily="34" charset="0"/>
                <a:cs typeface="Poppins" panose="00000500000000000000" pitchFamily="2" charset="0"/>
              </a:rPr>
              <a:t>all kaiako are teachers of mokopuna. </a:t>
            </a:r>
            <a:endParaRPr lang="en-US" sz="1400" dirty="0">
              <a:latin typeface="Poppins" panose="00000500000000000000" pitchFamily="2" charset="0"/>
              <a:ea typeface="Calibri" panose="020F0502020204030204" pitchFamily="34" charset="0"/>
              <a:cs typeface="Poppins" panose="00000500000000000000" pitchFamily="2" charset="0"/>
            </a:endParaRPr>
          </a:p>
          <a:p>
            <a:pPr>
              <a:spcAft>
                <a:spcPts val="1200"/>
              </a:spcAft>
            </a:pPr>
            <a:r>
              <a:rPr lang="en-US" sz="1400" dirty="0">
                <a:latin typeface="Poppins" panose="00000500000000000000" pitchFamily="2" charset="0"/>
                <a:ea typeface="Calibri" panose="020F0502020204030204" pitchFamily="34" charset="0"/>
                <a:cs typeface="Poppins" panose="00000500000000000000" pitchFamily="2" charset="0"/>
              </a:rPr>
              <a:t>Ako requires kaiako to affirm and value the whole child, to support their wellbeing, identity, and development in order that they thrive as Māori in their world. Every kaiako is, first and foremost, a teacher of mokopuna.   Each mokopuna possesses inherent qualities and strengths passed down through their whakapapa and acquired through life experiences, that can contribute to their learning and development.</a:t>
            </a:r>
          </a:p>
          <a:p>
            <a:pPr>
              <a:spcAft>
                <a:spcPts val="1200"/>
              </a:spcAft>
            </a:pPr>
            <a:r>
              <a:rPr lang="en-US" sz="1400" dirty="0">
                <a:latin typeface="Poppins" panose="00000500000000000000" pitchFamily="2" charset="0"/>
                <a:ea typeface="Calibri" panose="020F0502020204030204" pitchFamily="34" charset="0"/>
                <a:cs typeface="Poppins" panose="00000500000000000000" pitchFamily="2" charset="0"/>
              </a:rPr>
              <a:t>Through purposeful practice and the provision of thoughtfully designed learning opportunities, kaiako can positively impact mokopuna dispositions and strengths. Successful mokopuna are self-assured in their identity and how they contribute and fit into their communities."</a:t>
            </a:r>
          </a:p>
        </p:txBody>
      </p:sp>
      <p:sp>
        <p:nvSpPr>
          <p:cNvPr id="11" name="TextBox 10">
            <a:extLst>
              <a:ext uri="{FF2B5EF4-FFF2-40B4-BE49-F238E27FC236}">
                <a16:creationId xmlns:a16="http://schemas.microsoft.com/office/drawing/2014/main" id="{EE633E44-C54A-305F-3512-2EB853ED7E4D}"/>
              </a:ext>
            </a:extLst>
          </p:cNvPr>
          <p:cNvSpPr txBox="1"/>
          <p:nvPr/>
        </p:nvSpPr>
        <p:spPr>
          <a:xfrm>
            <a:off x="780481" y="3469854"/>
            <a:ext cx="7964155" cy="2677656"/>
          </a:xfrm>
          <a:prstGeom prst="rect">
            <a:avLst/>
          </a:prstGeom>
          <a:noFill/>
        </p:spPr>
        <p:txBody>
          <a:bodyPr wrap="square">
            <a:spAutoFit/>
          </a:bodyPr>
          <a:lstStyle/>
          <a:p>
            <a:pPr>
              <a:spcAft>
                <a:spcPts val="1200"/>
              </a:spcAft>
            </a:pPr>
            <a:r>
              <a:rPr lang="en-US" sz="1600" b="1" dirty="0">
                <a:solidFill>
                  <a:srgbClr val="63B2C6"/>
                </a:solidFill>
                <a:latin typeface="Poppins" panose="00000500000000000000" pitchFamily="2" charset="0"/>
                <a:cs typeface="Poppins" panose="00000500000000000000" pitchFamily="2" charset="0"/>
              </a:rPr>
              <a:t>Hei wānanga:</a:t>
            </a:r>
            <a:endParaRPr lang="en-US" sz="1600" dirty="0">
              <a:solidFill>
                <a:srgbClr val="63B2C6"/>
              </a:solidFill>
              <a:latin typeface="Poppins" panose="00000500000000000000" pitchFamily="2" charset="0"/>
              <a:cs typeface="Poppins" panose="00000500000000000000" pitchFamily="2" charset="0"/>
            </a:endParaRPr>
          </a:p>
          <a:p>
            <a:pPr marL="285750" indent="-285750">
              <a:spcAft>
                <a:spcPts val="1200"/>
              </a:spcAft>
              <a:buFont typeface="Arial" panose="020B0604020202020204" pitchFamily="34" charset="0"/>
              <a:buChar char="•"/>
            </a:pPr>
            <a:r>
              <a:rPr lang="en-US" sz="1400" i="1" dirty="0">
                <a:latin typeface="Poppins" panose="00000500000000000000" pitchFamily="2" charset="0"/>
                <a:cs typeface="Poppins" panose="00000500000000000000" pitchFamily="2" charset="0"/>
              </a:rPr>
              <a:t>As a kaiako, what examples can you share where your teaching practice affirms the ‘whole child’?</a:t>
            </a:r>
          </a:p>
          <a:p>
            <a:pPr marL="285750" indent="-285750">
              <a:spcAft>
                <a:spcPts val="1200"/>
              </a:spcAft>
              <a:buFont typeface="Arial" panose="020B0604020202020204" pitchFamily="34" charset="0"/>
              <a:buChar char="•"/>
            </a:pPr>
            <a:r>
              <a:rPr lang="en-US" sz="1400" i="1" dirty="0">
                <a:latin typeface="Poppins" panose="00000500000000000000" pitchFamily="2" charset="0"/>
                <a:cs typeface="Poppins" panose="00000500000000000000" pitchFamily="2" charset="0"/>
              </a:rPr>
              <a:t>As a kaiako of mokopuna, what examples can you think of that shares the teaching space with mokopuna to support their own learning?</a:t>
            </a:r>
          </a:p>
          <a:p>
            <a:pPr marL="285750" indent="-285750">
              <a:spcAft>
                <a:spcPts val="1200"/>
              </a:spcAft>
              <a:buFont typeface="Arial" panose="020B0604020202020204" pitchFamily="34" charset="0"/>
              <a:buChar char="•"/>
            </a:pPr>
            <a:r>
              <a:rPr lang="en-US" sz="1400" i="1" dirty="0">
                <a:latin typeface="Poppins" panose="00000500000000000000" pitchFamily="2" charset="0"/>
                <a:cs typeface="Poppins" panose="00000500000000000000" pitchFamily="2" charset="0"/>
              </a:rPr>
              <a:t>What is the shared understanding as a kura on how to support mokopuna dispositions and strengths?</a:t>
            </a:r>
          </a:p>
          <a:p>
            <a:pPr marL="285750" indent="-285750">
              <a:spcAft>
                <a:spcPts val="1200"/>
              </a:spcAft>
              <a:buFont typeface="Arial" panose="020B0604020202020204" pitchFamily="34" charset="0"/>
              <a:buChar char="•"/>
            </a:pPr>
            <a:r>
              <a:rPr lang="en-US" sz="1400" i="1" dirty="0">
                <a:latin typeface="Poppins" panose="00000500000000000000" pitchFamily="2" charset="0"/>
                <a:cs typeface="Poppins" panose="00000500000000000000" pitchFamily="2" charset="0"/>
              </a:rPr>
              <a:t>What examples can you share, either as a kaiako or kura where learning was driven and led by mokopuna to whānau? </a:t>
            </a:r>
          </a:p>
        </p:txBody>
      </p:sp>
      <p:grpSp>
        <p:nvGrpSpPr>
          <p:cNvPr id="23" name="Group 22">
            <a:extLst>
              <a:ext uri="{FF2B5EF4-FFF2-40B4-BE49-F238E27FC236}">
                <a16:creationId xmlns:a16="http://schemas.microsoft.com/office/drawing/2014/main" id="{E2C02C44-7DC7-C7D9-5B1F-45CD5E8AA791}"/>
              </a:ext>
            </a:extLst>
          </p:cNvPr>
          <p:cNvGrpSpPr/>
          <p:nvPr/>
        </p:nvGrpSpPr>
        <p:grpSpPr>
          <a:xfrm rot="5400000">
            <a:off x="-2475491" y="2970138"/>
            <a:ext cx="6142089" cy="201811"/>
            <a:chOff x="4056307" y="1252249"/>
            <a:chExt cx="6142089" cy="201811"/>
          </a:xfrm>
          <a:solidFill>
            <a:srgbClr val="63B2C6"/>
          </a:solidFill>
        </p:grpSpPr>
        <p:cxnSp>
          <p:nvCxnSpPr>
            <p:cNvPr id="24" name="Straight Connector 23">
              <a:extLst>
                <a:ext uri="{FF2B5EF4-FFF2-40B4-BE49-F238E27FC236}">
                  <a16:creationId xmlns:a16="http://schemas.microsoft.com/office/drawing/2014/main" id="{7329E03E-BEAF-A23F-8C9B-CB7D563B6A3B}"/>
                </a:ext>
              </a:extLst>
            </p:cNvPr>
            <p:cNvCxnSpPr>
              <a:cxnSpLocks/>
            </p:cNvCxnSpPr>
            <p:nvPr/>
          </p:nvCxnSpPr>
          <p:spPr>
            <a:xfrm rot="16200000">
              <a:off x="6870647" y="-1373928"/>
              <a:ext cx="1" cy="5628682"/>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C41DA341-8C61-084A-1FC5-E6B5D052D0DA}"/>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nvGrpSpPr>
            <p:cNvPr id="31" name="Group 30">
              <a:extLst>
                <a:ext uri="{FF2B5EF4-FFF2-40B4-BE49-F238E27FC236}">
                  <a16:creationId xmlns:a16="http://schemas.microsoft.com/office/drawing/2014/main" id="{77E3E0E5-7D9A-877D-FB01-59A7B2C06F98}"/>
                </a:ext>
              </a:extLst>
            </p:cNvPr>
            <p:cNvGrpSpPr/>
            <p:nvPr/>
          </p:nvGrpSpPr>
          <p:grpSpPr>
            <a:xfrm>
              <a:off x="4056308" y="1252249"/>
              <a:ext cx="6142088" cy="151747"/>
              <a:chOff x="3889333" y="1300726"/>
              <a:chExt cx="5889253" cy="151747"/>
            </a:xfrm>
            <a:grpFill/>
          </p:grpSpPr>
          <p:cxnSp>
            <p:nvCxnSpPr>
              <p:cNvPr id="32" name="Straight Connector 31">
                <a:extLst>
                  <a:ext uri="{FF2B5EF4-FFF2-40B4-BE49-F238E27FC236}">
                    <a16:creationId xmlns:a16="http://schemas.microsoft.com/office/drawing/2014/main" id="{86C2765E-2D55-54D4-2C3E-882982F5B999}"/>
                  </a:ext>
                </a:extLst>
              </p:cNvPr>
              <p:cNvCxnSpPr>
                <a:cxnSpLocks/>
              </p:cNvCxnSpPr>
              <p:nvPr/>
            </p:nvCxnSpPr>
            <p:spPr>
              <a:xfrm rot="16200000">
                <a:off x="6793479" y="-1463732"/>
                <a:ext cx="0" cy="5808291"/>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2E44331C-F610-0029-ACDE-5EA0190B2E87}"/>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grpSp>
      <p:sp>
        <p:nvSpPr>
          <p:cNvPr id="45" name="Rectangle 3">
            <a:extLst>
              <a:ext uri="{FF2B5EF4-FFF2-40B4-BE49-F238E27FC236}">
                <a16:creationId xmlns:a16="http://schemas.microsoft.com/office/drawing/2014/main" id="{51A01318-90A5-C0FD-BEB3-C8780B8F3CB4}"/>
              </a:ext>
            </a:extLst>
          </p:cNvPr>
          <p:cNvSpPr>
            <a:spLocks noChangeArrowheads="1"/>
          </p:cNvSpPr>
          <p:nvPr/>
        </p:nvSpPr>
        <p:spPr bwMode="auto">
          <a:xfrm>
            <a:off x="11158979" y="105262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NZ" dirty="0"/>
          </a:p>
        </p:txBody>
      </p:sp>
      <p:sp>
        <p:nvSpPr>
          <p:cNvPr id="27" name="Slide Number Placeholder 21">
            <a:extLst>
              <a:ext uri="{FF2B5EF4-FFF2-40B4-BE49-F238E27FC236}">
                <a16:creationId xmlns:a16="http://schemas.microsoft.com/office/drawing/2014/main" id="{4A528ADD-DA26-F07C-DC75-9B49DE9391C2}"/>
              </a:ext>
            </a:extLst>
          </p:cNvPr>
          <p:cNvSpPr>
            <a:spLocks noGrp="1"/>
          </p:cNvSpPr>
          <p:nvPr>
            <p:ph type="sldNum" sz="quarter" idx="12"/>
          </p:nvPr>
        </p:nvSpPr>
        <p:spPr>
          <a:xfrm>
            <a:off x="9274488" y="6126044"/>
            <a:ext cx="2743200" cy="365125"/>
          </a:xfrm>
        </p:spPr>
        <p:txBody>
          <a:bodyPr/>
          <a:lstStyle/>
          <a:p>
            <a:fld id="{AADC102A-893D-4746-89DD-B95CB8D60466}" type="slidenum">
              <a:rPr lang="en-NZ" b="1" smtClean="0">
                <a:latin typeface="Poppins" panose="00000500000000000000" pitchFamily="2" charset="0"/>
                <a:cs typeface="Poppins" panose="00000500000000000000" pitchFamily="2" charset="0"/>
              </a:rPr>
              <a:t>10</a:t>
            </a:fld>
            <a:endParaRPr lang="en-NZ" b="1" dirty="0">
              <a:latin typeface="Poppins" panose="00000500000000000000" pitchFamily="2" charset="0"/>
              <a:cs typeface="Poppins" panose="00000500000000000000" pitchFamily="2" charset="0"/>
            </a:endParaRPr>
          </a:p>
        </p:txBody>
      </p:sp>
      <p:pic>
        <p:nvPicPr>
          <p:cNvPr id="2" name="Picture 1" descr="A person and a child holding hands&#10;&#10;Description automatically generated">
            <a:extLst>
              <a:ext uri="{FF2B5EF4-FFF2-40B4-BE49-F238E27FC236}">
                <a16:creationId xmlns:a16="http://schemas.microsoft.com/office/drawing/2014/main" id="{615900C8-914B-E297-6A0E-268FB8640224}"/>
              </a:ext>
            </a:extLst>
          </p:cNvPr>
          <p:cNvPicPr>
            <a:picLocks noChangeAspect="1"/>
          </p:cNvPicPr>
          <p:nvPr/>
        </p:nvPicPr>
        <p:blipFill>
          <a:blip r:embed="rId3"/>
          <a:stretch>
            <a:fillRect/>
          </a:stretch>
        </p:blipFill>
        <p:spPr>
          <a:xfrm>
            <a:off x="8807316" y="3378354"/>
            <a:ext cx="3075709" cy="2862521"/>
          </a:xfrm>
          <a:prstGeom prst="rect">
            <a:avLst/>
          </a:prstGeom>
        </p:spPr>
      </p:pic>
      <p:sp>
        <p:nvSpPr>
          <p:cNvPr id="26" name="TextBox 25">
            <a:extLst>
              <a:ext uri="{FF2B5EF4-FFF2-40B4-BE49-F238E27FC236}">
                <a16:creationId xmlns:a16="http://schemas.microsoft.com/office/drawing/2014/main" id="{748CE9EE-4038-5997-A0B5-BA3F75958D32}"/>
              </a:ext>
            </a:extLst>
          </p:cNvPr>
          <p:cNvSpPr txBox="1"/>
          <p:nvPr/>
        </p:nvSpPr>
        <p:spPr>
          <a:xfrm>
            <a:off x="985942" y="6302958"/>
            <a:ext cx="10381404" cy="369332"/>
          </a:xfrm>
          <a:prstGeom prst="rect">
            <a:avLst/>
          </a:prstGeom>
          <a:noFill/>
        </p:spPr>
        <p:txBody>
          <a:bodyPr wrap="square" lIns="91440" tIns="45720" rIns="91440" bIns="45720" rtlCol="0" anchor="t">
            <a:spAutoFit/>
          </a:bodyPr>
          <a:lstStyle/>
          <a:p>
            <a:r>
              <a:rPr lang="en-US" sz="900" dirty="0">
                <a:latin typeface="Poppins"/>
                <a:cs typeface="Poppins"/>
              </a:rPr>
              <a:t>*Learning Dispositions:  Learning dispositions are inherent traits and attitudes that shape one's approach to learning. They encompass attributes like curiosity, resilience, adaptability, and a growth mindset, influencing how individuals engage with and navigate the learning process.</a:t>
            </a:r>
          </a:p>
        </p:txBody>
      </p:sp>
    </p:spTree>
    <p:extLst>
      <p:ext uri="{BB962C8B-B14F-4D97-AF65-F5344CB8AC3E}">
        <p14:creationId xmlns:p14="http://schemas.microsoft.com/office/powerpoint/2010/main" val="327887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53C2EC8-899E-CACD-5C86-D73CAD77F9A0}"/>
              </a:ext>
            </a:extLst>
          </p:cNvPr>
          <p:cNvSpPr/>
          <p:nvPr/>
        </p:nvSpPr>
        <p:spPr>
          <a:xfrm>
            <a:off x="-3568" y="-2"/>
            <a:ext cx="12195568" cy="6858001"/>
          </a:xfrm>
          <a:prstGeom prst="roundRect">
            <a:avLst>
              <a:gd name="adj" fmla="val 0"/>
            </a:avLst>
          </a:prstGeom>
          <a:solidFill>
            <a:srgbClr val="63B2C6">
              <a:alpha val="3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itle 1">
            <a:extLst>
              <a:ext uri="{FF2B5EF4-FFF2-40B4-BE49-F238E27FC236}">
                <a16:creationId xmlns:a16="http://schemas.microsoft.com/office/drawing/2014/main" id="{1A77BF9F-1C0D-0723-A7C9-510F89697103}"/>
              </a:ext>
            </a:extLst>
          </p:cNvPr>
          <p:cNvSpPr>
            <a:spLocks noGrp="1"/>
          </p:cNvSpPr>
          <p:nvPr>
            <p:ph type="title"/>
          </p:nvPr>
        </p:nvSpPr>
        <p:spPr>
          <a:xfrm>
            <a:off x="1168105" y="1703263"/>
            <a:ext cx="10515600" cy="1325563"/>
          </a:xfrm>
        </p:spPr>
        <p:txBody>
          <a:bodyPr>
            <a:normAutofit/>
          </a:bodyPr>
          <a:lstStyle/>
          <a:p>
            <a:r>
              <a:rPr lang="en-US" sz="6000" dirty="0">
                <a:solidFill>
                  <a:srgbClr val="000000"/>
                </a:solidFill>
                <a:latin typeface="Poppins"/>
                <a:ea typeface="Calibri" panose="020F0502020204030204" pitchFamily="34" charset="0"/>
                <a:cs typeface="Poppins"/>
              </a:rPr>
              <a:t>Wānanga 3</a:t>
            </a:r>
            <a:endParaRPr lang="en-NZ" sz="6000" dirty="0">
              <a:latin typeface="Poppins"/>
              <a:cs typeface="Poppins"/>
            </a:endParaRPr>
          </a:p>
        </p:txBody>
      </p:sp>
      <p:sp>
        <p:nvSpPr>
          <p:cNvPr id="7" name="Title 1">
            <a:extLst>
              <a:ext uri="{FF2B5EF4-FFF2-40B4-BE49-F238E27FC236}">
                <a16:creationId xmlns:a16="http://schemas.microsoft.com/office/drawing/2014/main" id="{26D476E8-5E6C-AF57-0F14-0E7C59F14FC1}"/>
              </a:ext>
            </a:extLst>
          </p:cNvPr>
          <p:cNvSpPr txBox="1">
            <a:spLocks/>
          </p:cNvSpPr>
          <p:nvPr/>
        </p:nvSpPr>
        <p:spPr>
          <a:xfrm>
            <a:off x="1168105" y="3216589"/>
            <a:ext cx="10515600" cy="2193612"/>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3200" dirty="0">
                <a:latin typeface="Poppins"/>
                <a:cs typeface="Segoe UI"/>
              </a:rPr>
              <a:t>Read about the pedagogical approach -</a:t>
            </a:r>
            <a:endParaRPr lang="en-US" sz="3200" dirty="0">
              <a:latin typeface="Poppins"/>
              <a:cs typeface="Poppins"/>
            </a:endParaRPr>
          </a:p>
          <a:p>
            <a:pPr>
              <a:lnSpc>
                <a:spcPct val="100000"/>
              </a:lnSpc>
              <a:spcBef>
                <a:spcPts val="0"/>
              </a:spcBef>
            </a:pPr>
            <a:r>
              <a:rPr lang="en-US" sz="3200" i="1" dirty="0">
                <a:latin typeface="Poppins"/>
                <a:cs typeface="Segoe UI"/>
              </a:rPr>
              <a:t>All kaiako are teachers of language.</a:t>
            </a:r>
            <a:endParaRPr lang="en-US" sz="3200" dirty="0">
              <a:latin typeface="Poppins"/>
              <a:cs typeface="Poppins"/>
            </a:endParaRPr>
          </a:p>
          <a:p>
            <a:pPr>
              <a:lnSpc>
                <a:spcPct val="100000"/>
              </a:lnSpc>
              <a:spcBef>
                <a:spcPts val="0"/>
              </a:spcBef>
            </a:pPr>
            <a:endParaRPr lang="en-US" sz="3200" i="1" dirty="0">
              <a:latin typeface="Poppins"/>
              <a:cs typeface="Segoe UI"/>
            </a:endParaRPr>
          </a:p>
          <a:p>
            <a:pPr>
              <a:lnSpc>
                <a:spcPct val="100000"/>
              </a:lnSpc>
              <a:spcBef>
                <a:spcPts val="0"/>
              </a:spcBef>
            </a:pPr>
            <a:r>
              <a:rPr lang="en-US" sz="3200" dirty="0">
                <a:latin typeface="Poppins"/>
                <a:cs typeface="Segoe UI"/>
              </a:rPr>
              <a:t>Work through the wānanga suggestions. </a:t>
            </a:r>
            <a:endParaRPr lang="en-US" sz="3200" i="1" dirty="0">
              <a:latin typeface="Poppins"/>
              <a:cs typeface="Segoe UI"/>
            </a:endParaRPr>
          </a:p>
          <a:p>
            <a:pPr>
              <a:lnSpc>
                <a:spcPct val="100000"/>
              </a:lnSpc>
              <a:spcBef>
                <a:spcPts val="0"/>
              </a:spcBef>
            </a:pPr>
            <a:endParaRPr lang="en-US" sz="1200" dirty="0">
              <a:latin typeface="Segoe UI"/>
              <a:cs typeface="Segoe UI"/>
            </a:endParaRPr>
          </a:p>
          <a:p>
            <a:r>
              <a:rPr lang="en-NZ" dirty="0"/>
              <a:t> </a:t>
            </a:r>
            <a:r>
              <a:rPr lang="en-US" dirty="0"/>
              <a:t>​</a:t>
            </a:r>
            <a:endParaRPr lang="en-NZ" dirty="0">
              <a:cs typeface="Calibri Light"/>
            </a:endParaRPr>
          </a:p>
        </p:txBody>
      </p:sp>
      <p:grpSp>
        <p:nvGrpSpPr>
          <p:cNvPr id="8" name="Group 7">
            <a:extLst>
              <a:ext uri="{FF2B5EF4-FFF2-40B4-BE49-F238E27FC236}">
                <a16:creationId xmlns:a16="http://schemas.microsoft.com/office/drawing/2014/main" id="{F3F15B5D-24A2-2FB4-94F0-0A7468903BA6}"/>
              </a:ext>
            </a:extLst>
          </p:cNvPr>
          <p:cNvGrpSpPr/>
          <p:nvPr/>
        </p:nvGrpSpPr>
        <p:grpSpPr>
          <a:xfrm flipV="1">
            <a:off x="-3568" y="892711"/>
            <a:ext cx="10219382" cy="201811"/>
            <a:chOff x="-20986" y="1252249"/>
            <a:chExt cx="10219382" cy="201811"/>
          </a:xfrm>
          <a:solidFill>
            <a:srgbClr val="63B2C6"/>
          </a:solidFill>
        </p:grpSpPr>
        <p:cxnSp>
          <p:nvCxnSpPr>
            <p:cNvPr id="9" name="Straight Connector 8">
              <a:extLst>
                <a:ext uri="{FF2B5EF4-FFF2-40B4-BE49-F238E27FC236}">
                  <a16:creationId xmlns:a16="http://schemas.microsoft.com/office/drawing/2014/main" id="{5E44EA8E-D06F-410C-A60E-CB95FC8665A4}"/>
                </a:ext>
              </a:extLst>
            </p:cNvPr>
            <p:cNvCxnSpPr/>
            <p:nvPr/>
          </p:nvCxnSpPr>
          <p:spPr>
            <a:xfrm>
              <a:off x="-20986"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ABEBE801-9469-8627-AFCB-0CD782ECC483}"/>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nvGrpSpPr>
            <p:cNvPr id="11" name="Group 10">
              <a:extLst>
                <a:ext uri="{FF2B5EF4-FFF2-40B4-BE49-F238E27FC236}">
                  <a16:creationId xmlns:a16="http://schemas.microsoft.com/office/drawing/2014/main" id="{34A0354D-7162-BF9D-330A-38E2D14536A4}"/>
                </a:ext>
              </a:extLst>
            </p:cNvPr>
            <p:cNvGrpSpPr/>
            <p:nvPr/>
          </p:nvGrpSpPr>
          <p:grpSpPr>
            <a:xfrm>
              <a:off x="-8710" y="1252249"/>
              <a:ext cx="10207106" cy="151747"/>
              <a:chOff x="-8351" y="1300726"/>
              <a:chExt cx="9786937" cy="151747"/>
            </a:xfrm>
            <a:grpFill/>
          </p:grpSpPr>
          <p:cxnSp>
            <p:nvCxnSpPr>
              <p:cNvPr id="12" name="Straight Connector 11">
                <a:extLst>
                  <a:ext uri="{FF2B5EF4-FFF2-40B4-BE49-F238E27FC236}">
                    <a16:creationId xmlns:a16="http://schemas.microsoft.com/office/drawing/2014/main" id="{02F632AC-BF0F-D819-A997-9B7A349ACCD4}"/>
                  </a:ext>
                </a:extLst>
              </p:cNvPr>
              <p:cNvCxnSpPr/>
              <p:nvPr/>
            </p:nvCxnSpPr>
            <p:spPr>
              <a:xfrm>
                <a:off x="-8351"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EF61CE1-DA87-A720-1A27-F9D52A89D763}"/>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grpSp>
      <p:grpSp>
        <p:nvGrpSpPr>
          <p:cNvPr id="14" name="Group 13">
            <a:extLst>
              <a:ext uri="{FF2B5EF4-FFF2-40B4-BE49-F238E27FC236}">
                <a16:creationId xmlns:a16="http://schemas.microsoft.com/office/drawing/2014/main" id="{9D797516-ECD0-948F-F3ED-CB5061B8AF2A}"/>
              </a:ext>
            </a:extLst>
          </p:cNvPr>
          <p:cNvGrpSpPr/>
          <p:nvPr/>
        </p:nvGrpSpPr>
        <p:grpSpPr>
          <a:xfrm rot="5400000">
            <a:off x="-2475491" y="2970138"/>
            <a:ext cx="6142089" cy="201811"/>
            <a:chOff x="4056307" y="1252249"/>
            <a:chExt cx="6142089" cy="201811"/>
          </a:xfrm>
          <a:solidFill>
            <a:srgbClr val="63B2C6"/>
          </a:solidFill>
        </p:grpSpPr>
        <p:cxnSp>
          <p:nvCxnSpPr>
            <p:cNvPr id="15" name="Straight Connector 14">
              <a:extLst>
                <a:ext uri="{FF2B5EF4-FFF2-40B4-BE49-F238E27FC236}">
                  <a16:creationId xmlns:a16="http://schemas.microsoft.com/office/drawing/2014/main" id="{6353756C-3A0B-C772-035A-3D90691A8D61}"/>
                </a:ext>
              </a:extLst>
            </p:cNvPr>
            <p:cNvCxnSpPr>
              <a:cxnSpLocks/>
            </p:cNvCxnSpPr>
            <p:nvPr/>
          </p:nvCxnSpPr>
          <p:spPr>
            <a:xfrm rot="16200000">
              <a:off x="6870647" y="-1373928"/>
              <a:ext cx="1" cy="5628682"/>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4E7537BB-D64E-ECB4-B616-C375010F2D89}"/>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nvGrpSpPr>
            <p:cNvPr id="17" name="Group 16">
              <a:extLst>
                <a:ext uri="{FF2B5EF4-FFF2-40B4-BE49-F238E27FC236}">
                  <a16:creationId xmlns:a16="http://schemas.microsoft.com/office/drawing/2014/main" id="{610876B8-CF0E-A82E-78B2-ACA4BFA0D0BB}"/>
                </a:ext>
              </a:extLst>
            </p:cNvPr>
            <p:cNvGrpSpPr/>
            <p:nvPr/>
          </p:nvGrpSpPr>
          <p:grpSpPr>
            <a:xfrm>
              <a:off x="4056308" y="1252249"/>
              <a:ext cx="6142088" cy="151747"/>
              <a:chOff x="3889333" y="1300726"/>
              <a:chExt cx="5889253" cy="151747"/>
            </a:xfrm>
            <a:grpFill/>
          </p:grpSpPr>
          <p:cxnSp>
            <p:nvCxnSpPr>
              <p:cNvPr id="18" name="Straight Connector 17">
                <a:extLst>
                  <a:ext uri="{FF2B5EF4-FFF2-40B4-BE49-F238E27FC236}">
                    <a16:creationId xmlns:a16="http://schemas.microsoft.com/office/drawing/2014/main" id="{22838814-A99F-21D2-EF2C-BBBAC1B0363A}"/>
                  </a:ext>
                </a:extLst>
              </p:cNvPr>
              <p:cNvCxnSpPr>
                <a:cxnSpLocks/>
              </p:cNvCxnSpPr>
              <p:nvPr/>
            </p:nvCxnSpPr>
            <p:spPr>
              <a:xfrm rot="16200000">
                <a:off x="6793479" y="-1463732"/>
                <a:ext cx="0" cy="5808291"/>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EBEA8A3F-16DF-35DE-31D4-A9115BE58364}"/>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grpSp>
      <p:sp>
        <p:nvSpPr>
          <p:cNvPr id="5" name="Slide Number Placeholder 21">
            <a:extLst>
              <a:ext uri="{FF2B5EF4-FFF2-40B4-BE49-F238E27FC236}">
                <a16:creationId xmlns:a16="http://schemas.microsoft.com/office/drawing/2014/main" id="{359DA9AE-012B-4072-2977-1D1FD42BAF4C}"/>
              </a:ext>
            </a:extLst>
          </p:cNvPr>
          <p:cNvSpPr>
            <a:spLocks noGrp="1"/>
          </p:cNvSpPr>
          <p:nvPr>
            <p:ph type="sldNum" sz="quarter" idx="12"/>
          </p:nvPr>
        </p:nvSpPr>
        <p:spPr>
          <a:xfrm>
            <a:off x="9274488" y="6126044"/>
            <a:ext cx="2743200" cy="365125"/>
          </a:xfrm>
        </p:spPr>
        <p:txBody>
          <a:bodyPr/>
          <a:lstStyle/>
          <a:p>
            <a:fld id="{AADC102A-893D-4746-89DD-B95CB8D60466}" type="slidenum">
              <a:rPr lang="en-NZ" b="1" smtClean="0">
                <a:latin typeface="Poppins" panose="00000500000000000000" pitchFamily="2" charset="0"/>
                <a:cs typeface="Poppins" panose="00000500000000000000" pitchFamily="2" charset="0"/>
              </a:rPr>
              <a:t>11</a:t>
            </a:fld>
            <a:endParaRPr lang="en-NZ" b="1"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424254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90AA51A-E75A-8A6E-9AD0-D494A916B31E}"/>
              </a:ext>
            </a:extLst>
          </p:cNvPr>
          <p:cNvGrpSpPr/>
          <p:nvPr/>
        </p:nvGrpSpPr>
        <p:grpSpPr>
          <a:xfrm flipV="1">
            <a:off x="-3568" y="892711"/>
            <a:ext cx="10219382" cy="201811"/>
            <a:chOff x="-20986" y="1252249"/>
            <a:chExt cx="10219382" cy="201811"/>
          </a:xfrm>
          <a:solidFill>
            <a:srgbClr val="63B2C6"/>
          </a:solidFill>
        </p:grpSpPr>
        <p:cxnSp>
          <p:nvCxnSpPr>
            <p:cNvPr id="15" name="Straight Connector 14">
              <a:extLst>
                <a:ext uri="{FF2B5EF4-FFF2-40B4-BE49-F238E27FC236}">
                  <a16:creationId xmlns:a16="http://schemas.microsoft.com/office/drawing/2014/main" id="{9F2E8D87-0383-294B-370A-7B5647598851}"/>
                </a:ext>
              </a:extLst>
            </p:cNvPr>
            <p:cNvCxnSpPr/>
            <p:nvPr/>
          </p:nvCxnSpPr>
          <p:spPr>
            <a:xfrm>
              <a:off x="-20986"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50BC549-56AC-119C-C30A-66AF43311004}"/>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nvGrpSpPr>
            <p:cNvPr id="17" name="Group 16">
              <a:extLst>
                <a:ext uri="{FF2B5EF4-FFF2-40B4-BE49-F238E27FC236}">
                  <a16:creationId xmlns:a16="http://schemas.microsoft.com/office/drawing/2014/main" id="{1BC0EC5B-EE30-1921-CEE4-155E126E9E18}"/>
                </a:ext>
              </a:extLst>
            </p:cNvPr>
            <p:cNvGrpSpPr/>
            <p:nvPr/>
          </p:nvGrpSpPr>
          <p:grpSpPr>
            <a:xfrm>
              <a:off x="-8710" y="1252249"/>
              <a:ext cx="10207106" cy="151747"/>
              <a:chOff x="-8351" y="1300726"/>
              <a:chExt cx="9786937" cy="151747"/>
            </a:xfrm>
            <a:grpFill/>
          </p:grpSpPr>
          <p:cxnSp>
            <p:nvCxnSpPr>
              <p:cNvPr id="18" name="Straight Connector 17">
                <a:extLst>
                  <a:ext uri="{FF2B5EF4-FFF2-40B4-BE49-F238E27FC236}">
                    <a16:creationId xmlns:a16="http://schemas.microsoft.com/office/drawing/2014/main" id="{E0B40136-0B27-5A00-48BD-76A5FB454CD1}"/>
                  </a:ext>
                </a:extLst>
              </p:cNvPr>
              <p:cNvCxnSpPr/>
              <p:nvPr/>
            </p:nvCxnSpPr>
            <p:spPr>
              <a:xfrm>
                <a:off x="-8351"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0E7E18A0-8BAB-6AB9-454B-EEBCAE422049}"/>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grpSp>
      <p:sp>
        <p:nvSpPr>
          <p:cNvPr id="4" name="TextBox 3">
            <a:extLst>
              <a:ext uri="{FF2B5EF4-FFF2-40B4-BE49-F238E27FC236}">
                <a16:creationId xmlns:a16="http://schemas.microsoft.com/office/drawing/2014/main" id="{A93DA0D6-9B0A-E9BE-ADCE-2CFF8C6A4AC4}"/>
              </a:ext>
            </a:extLst>
          </p:cNvPr>
          <p:cNvSpPr txBox="1"/>
          <p:nvPr/>
        </p:nvSpPr>
        <p:spPr>
          <a:xfrm>
            <a:off x="779206" y="244248"/>
            <a:ext cx="9818608" cy="584775"/>
          </a:xfrm>
          <a:prstGeom prst="rect">
            <a:avLst/>
          </a:prstGeom>
          <a:noFill/>
        </p:spPr>
        <p:txBody>
          <a:bodyPr wrap="square">
            <a:spAutoFit/>
          </a:bodyPr>
          <a:lstStyle/>
          <a:p>
            <a:r>
              <a:rPr lang="en-NZ" sz="3200" dirty="0">
                <a:latin typeface="Poppins" panose="00000500000000000000" pitchFamily="2" charset="0"/>
                <a:cs typeface="Poppins" panose="00000500000000000000" pitchFamily="2" charset="0"/>
              </a:rPr>
              <a:t>Ako Framework – Pedagogical approaches</a:t>
            </a:r>
          </a:p>
        </p:txBody>
      </p:sp>
      <p:sp>
        <p:nvSpPr>
          <p:cNvPr id="3" name="TextBox 2">
            <a:extLst>
              <a:ext uri="{FF2B5EF4-FFF2-40B4-BE49-F238E27FC236}">
                <a16:creationId xmlns:a16="http://schemas.microsoft.com/office/drawing/2014/main" id="{F2777532-D8E8-7073-575F-14435064522B}"/>
              </a:ext>
            </a:extLst>
          </p:cNvPr>
          <p:cNvSpPr txBox="1"/>
          <p:nvPr/>
        </p:nvSpPr>
        <p:spPr>
          <a:xfrm>
            <a:off x="830087" y="1293380"/>
            <a:ext cx="10853618" cy="2339102"/>
          </a:xfrm>
          <a:prstGeom prst="rect">
            <a:avLst/>
          </a:prstGeom>
          <a:noFill/>
        </p:spPr>
        <p:txBody>
          <a:bodyPr wrap="square" rtlCol="0">
            <a:spAutoFit/>
          </a:bodyPr>
          <a:lstStyle/>
          <a:p>
            <a:pPr>
              <a:spcAft>
                <a:spcPts val="1200"/>
              </a:spcAft>
            </a:pPr>
            <a:r>
              <a:rPr lang="en-US" sz="1400" dirty="0">
                <a:latin typeface="Poppins" panose="00000500000000000000" pitchFamily="2" charset="0"/>
                <a:ea typeface="Calibri" panose="020F0502020204030204" pitchFamily="34" charset="0"/>
                <a:cs typeface="Poppins" panose="00000500000000000000" pitchFamily="2" charset="0"/>
              </a:rPr>
              <a:t>This Tikanga ako focuses on the approach that </a:t>
            </a:r>
            <a:r>
              <a:rPr lang="en-US" sz="1400" b="1" dirty="0">
                <a:solidFill>
                  <a:srgbClr val="63B2C6"/>
                </a:solidFill>
                <a:latin typeface="Poppins" panose="00000500000000000000" pitchFamily="2" charset="0"/>
                <a:ea typeface="Calibri" panose="020F0502020204030204" pitchFamily="34" charset="0"/>
                <a:cs typeface="Poppins" panose="00000500000000000000" pitchFamily="2" charset="0"/>
              </a:rPr>
              <a:t>all kaiako are teachers of language. </a:t>
            </a:r>
            <a:endParaRPr lang="en-US" sz="1400" dirty="0">
              <a:latin typeface="Poppins" panose="00000500000000000000" pitchFamily="2" charset="0"/>
              <a:ea typeface="Calibri" panose="020F0502020204030204" pitchFamily="34" charset="0"/>
              <a:cs typeface="Poppins" panose="00000500000000000000" pitchFamily="2" charset="0"/>
            </a:endParaRPr>
          </a:p>
          <a:p>
            <a:pPr>
              <a:spcAft>
                <a:spcPts val="1200"/>
              </a:spcAft>
            </a:pPr>
            <a:r>
              <a:rPr lang="en-US" sz="1400" dirty="0">
                <a:latin typeface="Poppins" panose="00000500000000000000" pitchFamily="2" charset="0"/>
                <a:ea typeface="Calibri" panose="020F0502020204030204" pitchFamily="34" charset="0"/>
                <a:cs typeface="Poppins" panose="00000500000000000000" pitchFamily="2" charset="0"/>
              </a:rPr>
              <a:t>Ako requires kaiako to support every mokopuna so that they can understand and effectively communicate concrete and abstract ideas in different cultural, social, and learning contexts.  Language is essential for every mokopuna to communicate and learn. Successful mokopuna possess the ability to articulate and exchange their own thoughts, emotions, and concepts as well as understand the thoughts, feelings and ideas of others.</a:t>
            </a:r>
          </a:p>
          <a:p>
            <a:pPr>
              <a:spcAft>
                <a:spcPts val="1200"/>
              </a:spcAft>
            </a:pPr>
            <a:r>
              <a:rPr lang="en-US" sz="1400" dirty="0">
                <a:latin typeface="Poppins" panose="00000500000000000000" pitchFamily="2" charset="0"/>
                <a:ea typeface="Calibri" panose="020F0502020204030204" pitchFamily="34" charset="0"/>
                <a:cs typeface="Poppins" panose="00000500000000000000" pitchFamily="2" charset="0"/>
              </a:rPr>
              <a:t>Kaiako systematically share with mokopuna signs and symbols (visual, verbal, and non-verbal) and support them to use those signs and symbols purposefully, correctly, and effectively so that mokopuna are proficient communicators, engagers, and evaluators of ideas, able to articulate their thoughts, opinions, feelings, and understandings as confident users of te reo matatini.</a:t>
            </a:r>
          </a:p>
        </p:txBody>
      </p:sp>
      <p:sp>
        <p:nvSpPr>
          <p:cNvPr id="11" name="TextBox 10">
            <a:extLst>
              <a:ext uri="{FF2B5EF4-FFF2-40B4-BE49-F238E27FC236}">
                <a16:creationId xmlns:a16="http://schemas.microsoft.com/office/drawing/2014/main" id="{EE633E44-C54A-305F-3512-2EB853ED7E4D}"/>
              </a:ext>
            </a:extLst>
          </p:cNvPr>
          <p:cNvSpPr txBox="1"/>
          <p:nvPr/>
        </p:nvSpPr>
        <p:spPr>
          <a:xfrm>
            <a:off x="830087" y="3755878"/>
            <a:ext cx="8292647" cy="2462213"/>
          </a:xfrm>
          <a:prstGeom prst="rect">
            <a:avLst/>
          </a:prstGeom>
          <a:noFill/>
        </p:spPr>
        <p:txBody>
          <a:bodyPr wrap="square">
            <a:spAutoFit/>
          </a:bodyPr>
          <a:lstStyle/>
          <a:p>
            <a:pPr>
              <a:spcAft>
                <a:spcPts val="1200"/>
              </a:spcAft>
            </a:pPr>
            <a:r>
              <a:rPr lang="en-US" sz="1600" b="1" dirty="0">
                <a:solidFill>
                  <a:srgbClr val="63B2C6"/>
                </a:solidFill>
                <a:latin typeface="Poppins" panose="00000500000000000000" pitchFamily="2" charset="0"/>
                <a:cs typeface="Poppins" panose="00000500000000000000" pitchFamily="2" charset="0"/>
              </a:rPr>
              <a:t>Hei wānanga:</a:t>
            </a:r>
            <a:endParaRPr lang="en-US" sz="1600" dirty="0">
              <a:solidFill>
                <a:srgbClr val="63B2C6"/>
              </a:solidFill>
              <a:latin typeface="Poppins" panose="00000500000000000000" pitchFamily="2" charset="0"/>
              <a:cs typeface="Poppins" panose="00000500000000000000" pitchFamily="2" charset="0"/>
            </a:endParaRPr>
          </a:p>
          <a:p>
            <a:pPr marL="285750" indent="-285750">
              <a:spcAft>
                <a:spcPts val="1200"/>
              </a:spcAft>
              <a:buFont typeface="Arial" panose="020B0604020202020204" pitchFamily="34" charset="0"/>
              <a:buChar char="•"/>
            </a:pPr>
            <a:r>
              <a:rPr lang="en-US" sz="1400" i="1" dirty="0">
                <a:latin typeface="Poppins" panose="00000500000000000000" pitchFamily="2" charset="0"/>
                <a:cs typeface="Poppins" panose="00000500000000000000" pitchFamily="2" charset="0"/>
              </a:rPr>
              <a:t>As a kaiako, how different does your language learning journey look, feel and sound to mokopuna in your classroom?</a:t>
            </a:r>
          </a:p>
          <a:p>
            <a:pPr marL="285750" indent="-285750">
              <a:spcAft>
                <a:spcPts val="1200"/>
              </a:spcAft>
              <a:buFont typeface="Arial" panose="020B0604020202020204" pitchFamily="34" charset="0"/>
              <a:buChar char="•"/>
            </a:pPr>
            <a:r>
              <a:rPr lang="en-US" sz="1400" i="1" dirty="0">
                <a:latin typeface="Poppins" panose="00000500000000000000" pitchFamily="2" charset="0"/>
                <a:cs typeface="Poppins" panose="00000500000000000000" pitchFamily="2" charset="0"/>
              </a:rPr>
              <a:t>How many ways can mokopuna express different forms and modes of language in your classroom?</a:t>
            </a:r>
          </a:p>
          <a:p>
            <a:pPr marL="285750" indent="-285750">
              <a:spcAft>
                <a:spcPts val="1200"/>
              </a:spcAft>
              <a:buFont typeface="Arial" panose="020B0604020202020204" pitchFamily="34" charset="0"/>
              <a:buChar char="•"/>
            </a:pPr>
            <a:r>
              <a:rPr lang="en-US" sz="1400" i="1" dirty="0">
                <a:latin typeface="Poppins" panose="00000500000000000000" pitchFamily="2" charset="0"/>
                <a:cs typeface="Poppins" panose="00000500000000000000" pitchFamily="2" charset="0"/>
              </a:rPr>
              <a:t>As a kaiako of mokopuna, what have you found to be the critical components mokopuna need to learn a language?</a:t>
            </a:r>
          </a:p>
          <a:p>
            <a:pPr marL="285750" indent="-285750">
              <a:spcAft>
                <a:spcPts val="1200"/>
              </a:spcAft>
              <a:buFont typeface="Arial" panose="020B0604020202020204" pitchFamily="34" charset="0"/>
              <a:buChar char="•"/>
            </a:pPr>
            <a:r>
              <a:rPr lang="en-US" sz="1400" i="1" dirty="0">
                <a:latin typeface="Poppins" panose="00000500000000000000" pitchFamily="2" charset="0"/>
                <a:cs typeface="Poppins" panose="00000500000000000000" pitchFamily="2" charset="0"/>
              </a:rPr>
              <a:t>As a kura what is your language commitment in your strategic documents?</a:t>
            </a:r>
          </a:p>
        </p:txBody>
      </p:sp>
      <p:grpSp>
        <p:nvGrpSpPr>
          <p:cNvPr id="13" name="Group 12">
            <a:extLst>
              <a:ext uri="{FF2B5EF4-FFF2-40B4-BE49-F238E27FC236}">
                <a16:creationId xmlns:a16="http://schemas.microsoft.com/office/drawing/2014/main" id="{4E0DDE1B-04FB-7A4F-1A01-B2ED5A6E718D}"/>
              </a:ext>
            </a:extLst>
          </p:cNvPr>
          <p:cNvGrpSpPr/>
          <p:nvPr/>
        </p:nvGrpSpPr>
        <p:grpSpPr>
          <a:xfrm rot="5400000">
            <a:off x="-2475491" y="2970138"/>
            <a:ext cx="6142089" cy="201811"/>
            <a:chOff x="4056307" y="1252249"/>
            <a:chExt cx="6142089" cy="201811"/>
          </a:xfrm>
          <a:solidFill>
            <a:srgbClr val="63B2C6"/>
          </a:solidFill>
        </p:grpSpPr>
        <p:cxnSp>
          <p:nvCxnSpPr>
            <p:cNvPr id="20" name="Straight Connector 19">
              <a:extLst>
                <a:ext uri="{FF2B5EF4-FFF2-40B4-BE49-F238E27FC236}">
                  <a16:creationId xmlns:a16="http://schemas.microsoft.com/office/drawing/2014/main" id="{50AE7CDC-B5B4-0E82-B951-1032D9EFBD11}"/>
                </a:ext>
              </a:extLst>
            </p:cNvPr>
            <p:cNvCxnSpPr>
              <a:cxnSpLocks/>
            </p:cNvCxnSpPr>
            <p:nvPr/>
          </p:nvCxnSpPr>
          <p:spPr>
            <a:xfrm rot="16200000">
              <a:off x="6870647" y="-1373928"/>
              <a:ext cx="1" cy="5628682"/>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8319EBD-4D48-885E-E6E9-857407E45450}"/>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nvGrpSpPr>
            <p:cNvPr id="22" name="Group 21">
              <a:extLst>
                <a:ext uri="{FF2B5EF4-FFF2-40B4-BE49-F238E27FC236}">
                  <a16:creationId xmlns:a16="http://schemas.microsoft.com/office/drawing/2014/main" id="{AD339BFA-0085-8114-FD4E-DD280625EF7C}"/>
                </a:ext>
              </a:extLst>
            </p:cNvPr>
            <p:cNvGrpSpPr/>
            <p:nvPr/>
          </p:nvGrpSpPr>
          <p:grpSpPr>
            <a:xfrm>
              <a:off x="4056308" y="1252249"/>
              <a:ext cx="6142088" cy="151747"/>
              <a:chOff x="3889333" y="1300726"/>
              <a:chExt cx="5889253" cy="151747"/>
            </a:xfrm>
            <a:grpFill/>
          </p:grpSpPr>
          <p:cxnSp>
            <p:nvCxnSpPr>
              <p:cNvPr id="23" name="Straight Connector 22">
                <a:extLst>
                  <a:ext uri="{FF2B5EF4-FFF2-40B4-BE49-F238E27FC236}">
                    <a16:creationId xmlns:a16="http://schemas.microsoft.com/office/drawing/2014/main" id="{5D84980F-DF1D-FEA1-BFB6-2275341B71FC}"/>
                  </a:ext>
                </a:extLst>
              </p:cNvPr>
              <p:cNvCxnSpPr>
                <a:cxnSpLocks/>
              </p:cNvCxnSpPr>
              <p:nvPr/>
            </p:nvCxnSpPr>
            <p:spPr>
              <a:xfrm rot="16200000">
                <a:off x="6793479" y="-1463732"/>
                <a:ext cx="0" cy="5808291"/>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2B1F1B15-8F66-E7A1-A324-7C68BDB987BE}"/>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grpSp>
      <p:grpSp>
        <p:nvGrpSpPr>
          <p:cNvPr id="6" name="Group 5">
            <a:extLst>
              <a:ext uri="{FF2B5EF4-FFF2-40B4-BE49-F238E27FC236}">
                <a16:creationId xmlns:a16="http://schemas.microsoft.com/office/drawing/2014/main" id="{232FEA9F-CD36-2468-A650-AA90E0499CA9}"/>
              </a:ext>
            </a:extLst>
          </p:cNvPr>
          <p:cNvGrpSpPr/>
          <p:nvPr/>
        </p:nvGrpSpPr>
        <p:grpSpPr>
          <a:xfrm>
            <a:off x="-3568" y="6453007"/>
            <a:ext cx="12186860" cy="407664"/>
            <a:chOff x="-152218" y="6482222"/>
            <a:chExt cx="12891216" cy="407664"/>
          </a:xfrm>
        </p:grpSpPr>
        <p:grpSp>
          <p:nvGrpSpPr>
            <p:cNvPr id="7" name="Group 6">
              <a:extLst>
                <a:ext uri="{FF2B5EF4-FFF2-40B4-BE49-F238E27FC236}">
                  <a16:creationId xmlns:a16="http://schemas.microsoft.com/office/drawing/2014/main" id="{F1A08123-79FF-6C67-2432-AC5BE9F7B2DD}"/>
                </a:ext>
              </a:extLst>
            </p:cNvPr>
            <p:cNvGrpSpPr/>
            <p:nvPr/>
          </p:nvGrpSpPr>
          <p:grpSpPr>
            <a:xfrm>
              <a:off x="8451047" y="6482222"/>
              <a:ext cx="4287951" cy="407661"/>
              <a:chOff x="1" y="6273048"/>
              <a:chExt cx="6095999" cy="579555"/>
            </a:xfrm>
          </p:grpSpPr>
          <p:pic>
            <p:nvPicPr>
              <p:cNvPr id="27" name="Picture 26" descr="A picture containing text&#10;&#10;Description automatically generated">
                <a:extLst>
                  <a:ext uri="{FF2B5EF4-FFF2-40B4-BE49-F238E27FC236}">
                    <a16:creationId xmlns:a16="http://schemas.microsoft.com/office/drawing/2014/main" id="{26843086-C811-DBEA-E3DB-4354F00AEB8D}"/>
                  </a:ext>
                </a:extLst>
              </p:cNvPr>
              <p:cNvPicPr>
                <a:picLocks noChangeAspect="1"/>
              </p:cNvPicPr>
              <p:nvPr/>
            </p:nvPicPr>
            <p:blipFill>
              <a:blip r:embed="rId3"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1" y="6273048"/>
                <a:ext cx="3038274" cy="579555"/>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30605712-C3E1-B143-361D-FB6127B44022}"/>
                  </a:ext>
                </a:extLst>
              </p:cNvPr>
              <p:cNvPicPr>
                <a:picLocks noChangeAspect="1"/>
              </p:cNvPicPr>
              <p:nvPr/>
            </p:nvPicPr>
            <p:blipFill>
              <a:blip r:embed="rId3"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3057726" y="6273048"/>
                <a:ext cx="3038274" cy="579555"/>
              </a:xfrm>
              <a:prstGeom prst="rect">
                <a:avLst/>
              </a:prstGeom>
            </p:spPr>
          </p:pic>
        </p:grpSp>
        <p:grpSp>
          <p:nvGrpSpPr>
            <p:cNvPr id="8" name="Group 7">
              <a:extLst>
                <a:ext uri="{FF2B5EF4-FFF2-40B4-BE49-F238E27FC236}">
                  <a16:creationId xmlns:a16="http://schemas.microsoft.com/office/drawing/2014/main" id="{E68DC385-830E-5019-1AD9-4E9DCD807489}"/>
                </a:ext>
              </a:extLst>
            </p:cNvPr>
            <p:cNvGrpSpPr/>
            <p:nvPr/>
          </p:nvGrpSpPr>
          <p:grpSpPr>
            <a:xfrm>
              <a:off x="-152218" y="6482224"/>
              <a:ext cx="8589583" cy="407662"/>
              <a:chOff x="1" y="6273047"/>
              <a:chExt cx="12211449" cy="579556"/>
            </a:xfrm>
          </p:grpSpPr>
          <p:pic>
            <p:nvPicPr>
              <p:cNvPr id="9" name="Picture 8" descr="A picture containing text&#10;&#10;Description automatically generated">
                <a:extLst>
                  <a:ext uri="{FF2B5EF4-FFF2-40B4-BE49-F238E27FC236}">
                    <a16:creationId xmlns:a16="http://schemas.microsoft.com/office/drawing/2014/main" id="{26DCADD2-6BBA-F0E4-C84F-491B917856B4}"/>
                  </a:ext>
                </a:extLst>
              </p:cNvPr>
              <p:cNvPicPr>
                <a:picLocks noChangeAspect="1"/>
              </p:cNvPicPr>
              <p:nvPr/>
            </p:nvPicPr>
            <p:blipFill>
              <a:blip r:embed="rId3"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1" y="6273048"/>
                <a:ext cx="3038274" cy="579555"/>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A7FF2898-9B9E-AEEA-9F16-289C97BB704B}"/>
                  </a:ext>
                </a:extLst>
              </p:cNvPr>
              <p:cNvPicPr>
                <a:picLocks noChangeAspect="1"/>
              </p:cNvPicPr>
              <p:nvPr/>
            </p:nvPicPr>
            <p:blipFill>
              <a:blip r:embed="rId3"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3057726" y="6273048"/>
                <a:ext cx="3038274" cy="579555"/>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2A04970B-E825-B006-7005-9FFB5F063957}"/>
                  </a:ext>
                </a:extLst>
              </p:cNvPr>
              <p:cNvPicPr>
                <a:picLocks noChangeAspect="1"/>
              </p:cNvPicPr>
              <p:nvPr/>
            </p:nvPicPr>
            <p:blipFill>
              <a:blip r:embed="rId3"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6115451" y="6273047"/>
                <a:ext cx="3038274" cy="579555"/>
              </a:xfrm>
              <a:prstGeom prst="rect">
                <a:avLst/>
              </a:prstGeom>
            </p:spPr>
          </p:pic>
          <p:pic>
            <p:nvPicPr>
              <p:cNvPr id="26" name="Picture 25" descr="A picture containing text&#10;&#10;Description automatically generated">
                <a:extLst>
                  <a:ext uri="{FF2B5EF4-FFF2-40B4-BE49-F238E27FC236}">
                    <a16:creationId xmlns:a16="http://schemas.microsoft.com/office/drawing/2014/main" id="{73550AF2-ACFB-8093-F5A6-B6F8F6FED4EC}"/>
                  </a:ext>
                </a:extLst>
              </p:cNvPr>
              <p:cNvPicPr>
                <a:picLocks noChangeAspect="1"/>
              </p:cNvPicPr>
              <p:nvPr/>
            </p:nvPicPr>
            <p:blipFill>
              <a:blip r:embed="rId3"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9173176" y="6273047"/>
                <a:ext cx="3038274" cy="579555"/>
              </a:xfrm>
              <a:prstGeom prst="rect">
                <a:avLst/>
              </a:prstGeom>
            </p:spPr>
          </p:pic>
        </p:grpSp>
      </p:grpSp>
      <p:sp>
        <p:nvSpPr>
          <p:cNvPr id="30" name="Slide Number Placeholder 21">
            <a:extLst>
              <a:ext uri="{FF2B5EF4-FFF2-40B4-BE49-F238E27FC236}">
                <a16:creationId xmlns:a16="http://schemas.microsoft.com/office/drawing/2014/main" id="{1158BA6F-6A6B-08EC-1EA0-CD82CF122025}"/>
              </a:ext>
            </a:extLst>
          </p:cNvPr>
          <p:cNvSpPr>
            <a:spLocks noGrp="1"/>
          </p:cNvSpPr>
          <p:nvPr>
            <p:ph type="sldNum" sz="quarter" idx="12"/>
          </p:nvPr>
        </p:nvSpPr>
        <p:spPr>
          <a:xfrm>
            <a:off x="9274488" y="6126044"/>
            <a:ext cx="2743200" cy="365125"/>
          </a:xfrm>
        </p:spPr>
        <p:txBody>
          <a:bodyPr/>
          <a:lstStyle/>
          <a:p>
            <a:fld id="{AADC102A-893D-4746-89DD-B95CB8D60466}" type="slidenum">
              <a:rPr lang="en-NZ" b="1" smtClean="0">
                <a:latin typeface="Poppins" panose="00000500000000000000" pitchFamily="2" charset="0"/>
                <a:cs typeface="Poppins" panose="00000500000000000000" pitchFamily="2" charset="0"/>
              </a:rPr>
              <a:t>12</a:t>
            </a:fld>
            <a:endParaRPr lang="en-NZ" b="1" dirty="0">
              <a:latin typeface="Poppins" panose="00000500000000000000" pitchFamily="2" charset="0"/>
              <a:cs typeface="Poppins" panose="00000500000000000000" pitchFamily="2" charset="0"/>
            </a:endParaRPr>
          </a:p>
        </p:txBody>
      </p:sp>
      <p:pic>
        <p:nvPicPr>
          <p:cNvPr id="2" name="Picture 1" descr="A person and children looking at a screen&#10;&#10;Description automatically generated">
            <a:extLst>
              <a:ext uri="{FF2B5EF4-FFF2-40B4-BE49-F238E27FC236}">
                <a16:creationId xmlns:a16="http://schemas.microsoft.com/office/drawing/2014/main" id="{847DAECA-C8A4-C2E3-807D-61955A61BD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7025" y="3632482"/>
            <a:ext cx="2686125" cy="2686125"/>
          </a:xfrm>
          <a:prstGeom prst="rect">
            <a:avLst/>
          </a:prstGeom>
        </p:spPr>
      </p:pic>
    </p:spTree>
    <p:extLst>
      <p:ext uri="{BB962C8B-B14F-4D97-AF65-F5344CB8AC3E}">
        <p14:creationId xmlns:p14="http://schemas.microsoft.com/office/powerpoint/2010/main" val="1068566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7C93AA5-8997-2882-ECBB-78EA16CC420B}"/>
              </a:ext>
            </a:extLst>
          </p:cNvPr>
          <p:cNvSpPr/>
          <p:nvPr/>
        </p:nvSpPr>
        <p:spPr>
          <a:xfrm>
            <a:off x="-3568" y="-2"/>
            <a:ext cx="12195568" cy="6858001"/>
          </a:xfrm>
          <a:prstGeom prst="roundRect">
            <a:avLst>
              <a:gd name="adj" fmla="val 0"/>
            </a:avLst>
          </a:prstGeom>
          <a:solidFill>
            <a:srgbClr val="63B2C6">
              <a:alpha val="3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itle 1">
            <a:extLst>
              <a:ext uri="{FF2B5EF4-FFF2-40B4-BE49-F238E27FC236}">
                <a16:creationId xmlns:a16="http://schemas.microsoft.com/office/drawing/2014/main" id="{1A77BF9F-1C0D-0723-A7C9-510F89697103}"/>
              </a:ext>
            </a:extLst>
          </p:cNvPr>
          <p:cNvSpPr>
            <a:spLocks noGrp="1"/>
          </p:cNvSpPr>
          <p:nvPr>
            <p:ph type="title"/>
          </p:nvPr>
        </p:nvSpPr>
        <p:spPr>
          <a:xfrm>
            <a:off x="1168105" y="1703263"/>
            <a:ext cx="10515600" cy="1325563"/>
          </a:xfrm>
        </p:spPr>
        <p:txBody>
          <a:bodyPr>
            <a:normAutofit/>
          </a:bodyPr>
          <a:lstStyle/>
          <a:p>
            <a:r>
              <a:rPr lang="en-US" sz="6000" dirty="0">
                <a:solidFill>
                  <a:srgbClr val="000000"/>
                </a:solidFill>
                <a:latin typeface="Poppins"/>
                <a:ea typeface="Calibri" panose="020F0502020204030204" pitchFamily="34" charset="0"/>
                <a:cs typeface="Poppins"/>
              </a:rPr>
              <a:t>Wānanga 4</a:t>
            </a:r>
            <a:endParaRPr lang="en-NZ" sz="6000" dirty="0">
              <a:latin typeface="Poppins"/>
              <a:cs typeface="Poppins"/>
            </a:endParaRPr>
          </a:p>
        </p:txBody>
      </p:sp>
      <p:sp>
        <p:nvSpPr>
          <p:cNvPr id="7" name="Title 1">
            <a:extLst>
              <a:ext uri="{FF2B5EF4-FFF2-40B4-BE49-F238E27FC236}">
                <a16:creationId xmlns:a16="http://schemas.microsoft.com/office/drawing/2014/main" id="{26D476E8-5E6C-AF57-0F14-0E7C59F14FC1}"/>
              </a:ext>
            </a:extLst>
          </p:cNvPr>
          <p:cNvSpPr txBox="1">
            <a:spLocks/>
          </p:cNvSpPr>
          <p:nvPr/>
        </p:nvSpPr>
        <p:spPr>
          <a:xfrm>
            <a:off x="1168105" y="3216589"/>
            <a:ext cx="10515600" cy="21364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3200" dirty="0">
                <a:latin typeface="Poppins" panose="00000500000000000000" pitchFamily="2" charset="0"/>
                <a:cs typeface="Poppins" panose="00000500000000000000" pitchFamily="2" charset="0"/>
              </a:rPr>
              <a:t>Read about the pedagogical approach - </a:t>
            </a:r>
          </a:p>
          <a:p>
            <a:pPr>
              <a:lnSpc>
                <a:spcPct val="100000"/>
              </a:lnSpc>
              <a:spcBef>
                <a:spcPts val="0"/>
              </a:spcBef>
            </a:pPr>
            <a:r>
              <a:rPr lang="en-US" sz="3200" i="1" dirty="0">
                <a:latin typeface="Poppins" panose="00000500000000000000" pitchFamily="2" charset="0"/>
                <a:cs typeface="Poppins" panose="00000500000000000000" pitchFamily="2" charset="0"/>
              </a:rPr>
              <a:t>All kaiako are teachers of learning.</a:t>
            </a:r>
            <a:endParaRPr lang="en-US" sz="3200" dirty="0">
              <a:latin typeface="Poppins" panose="00000500000000000000" pitchFamily="2" charset="0"/>
              <a:cs typeface="Poppins" panose="00000500000000000000" pitchFamily="2" charset="0"/>
            </a:endParaRPr>
          </a:p>
          <a:p>
            <a:pPr>
              <a:lnSpc>
                <a:spcPct val="100000"/>
              </a:lnSpc>
              <a:spcBef>
                <a:spcPts val="0"/>
              </a:spcBef>
            </a:pPr>
            <a:endParaRPr lang="en-US" sz="3200" i="1" dirty="0">
              <a:latin typeface="Poppins" panose="00000500000000000000" pitchFamily="2" charset="0"/>
              <a:cs typeface="Poppins" panose="00000500000000000000" pitchFamily="2" charset="0"/>
            </a:endParaRPr>
          </a:p>
          <a:p>
            <a:pPr>
              <a:lnSpc>
                <a:spcPct val="100000"/>
              </a:lnSpc>
              <a:spcBef>
                <a:spcPts val="0"/>
              </a:spcBef>
            </a:pPr>
            <a:r>
              <a:rPr lang="en-US" sz="3200" i="1" dirty="0">
                <a:latin typeface="Poppins" panose="00000500000000000000" pitchFamily="2" charset="0"/>
                <a:cs typeface="Poppins" panose="00000500000000000000" pitchFamily="2" charset="0"/>
              </a:rPr>
              <a:t>Work through the wānanga suggestions. </a:t>
            </a:r>
          </a:p>
        </p:txBody>
      </p:sp>
      <p:grpSp>
        <p:nvGrpSpPr>
          <p:cNvPr id="8" name="Group 7">
            <a:extLst>
              <a:ext uri="{FF2B5EF4-FFF2-40B4-BE49-F238E27FC236}">
                <a16:creationId xmlns:a16="http://schemas.microsoft.com/office/drawing/2014/main" id="{F3F15B5D-24A2-2FB4-94F0-0A7468903BA6}"/>
              </a:ext>
            </a:extLst>
          </p:cNvPr>
          <p:cNvGrpSpPr/>
          <p:nvPr/>
        </p:nvGrpSpPr>
        <p:grpSpPr>
          <a:xfrm flipV="1">
            <a:off x="-3568" y="892711"/>
            <a:ext cx="10219382" cy="201811"/>
            <a:chOff x="-20986" y="1252249"/>
            <a:chExt cx="10219382" cy="201811"/>
          </a:xfrm>
          <a:solidFill>
            <a:srgbClr val="63B2C6"/>
          </a:solidFill>
        </p:grpSpPr>
        <p:cxnSp>
          <p:nvCxnSpPr>
            <p:cNvPr id="9" name="Straight Connector 8">
              <a:extLst>
                <a:ext uri="{FF2B5EF4-FFF2-40B4-BE49-F238E27FC236}">
                  <a16:creationId xmlns:a16="http://schemas.microsoft.com/office/drawing/2014/main" id="{5E44EA8E-D06F-410C-A60E-CB95FC8665A4}"/>
                </a:ext>
              </a:extLst>
            </p:cNvPr>
            <p:cNvCxnSpPr/>
            <p:nvPr/>
          </p:nvCxnSpPr>
          <p:spPr>
            <a:xfrm>
              <a:off x="-20986"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ABEBE801-9469-8627-AFCB-0CD782ECC483}"/>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nvGrpSpPr>
            <p:cNvPr id="11" name="Group 10">
              <a:extLst>
                <a:ext uri="{FF2B5EF4-FFF2-40B4-BE49-F238E27FC236}">
                  <a16:creationId xmlns:a16="http://schemas.microsoft.com/office/drawing/2014/main" id="{34A0354D-7162-BF9D-330A-38E2D14536A4}"/>
                </a:ext>
              </a:extLst>
            </p:cNvPr>
            <p:cNvGrpSpPr/>
            <p:nvPr/>
          </p:nvGrpSpPr>
          <p:grpSpPr>
            <a:xfrm>
              <a:off x="-8710" y="1252249"/>
              <a:ext cx="10207106" cy="151747"/>
              <a:chOff x="-8351" y="1300726"/>
              <a:chExt cx="9786937" cy="151747"/>
            </a:xfrm>
            <a:grpFill/>
          </p:grpSpPr>
          <p:cxnSp>
            <p:nvCxnSpPr>
              <p:cNvPr id="12" name="Straight Connector 11">
                <a:extLst>
                  <a:ext uri="{FF2B5EF4-FFF2-40B4-BE49-F238E27FC236}">
                    <a16:creationId xmlns:a16="http://schemas.microsoft.com/office/drawing/2014/main" id="{02F632AC-BF0F-D819-A997-9B7A349ACCD4}"/>
                  </a:ext>
                </a:extLst>
              </p:cNvPr>
              <p:cNvCxnSpPr/>
              <p:nvPr/>
            </p:nvCxnSpPr>
            <p:spPr>
              <a:xfrm>
                <a:off x="-8351"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EF61CE1-DA87-A720-1A27-F9D52A89D763}"/>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grpSp>
      <p:grpSp>
        <p:nvGrpSpPr>
          <p:cNvPr id="14" name="Group 13">
            <a:extLst>
              <a:ext uri="{FF2B5EF4-FFF2-40B4-BE49-F238E27FC236}">
                <a16:creationId xmlns:a16="http://schemas.microsoft.com/office/drawing/2014/main" id="{9D797516-ECD0-948F-F3ED-CB5061B8AF2A}"/>
              </a:ext>
            </a:extLst>
          </p:cNvPr>
          <p:cNvGrpSpPr/>
          <p:nvPr/>
        </p:nvGrpSpPr>
        <p:grpSpPr>
          <a:xfrm rot="5400000">
            <a:off x="-2475491" y="2970138"/>
            <a:ext cx="6142089" cy="201811"/>
            <a:chOff x="4056307" y="1252249"/>
            <a:chExt cx="6142089" cy="201811"/>
          </a:xfrm>
          <a:solidFill>
            <a:srgbClr val="63B2C6"/>
          </a:solidFill>
        </p:grpSpPr>
        <p:cxnSp>
          <p:nvCxnSpPr>
            <p:cNvPr id="15" name="Straight Connector 14">
              <a:extLst>
                <a:ext uri="{FF2B5EF4-FFF2-40B4-BE49-F238E27FC236}">
                  <a16:creationId xmlns:a16="http://schemas.microsoft.com/office/drawing/2014/main" id="{6353756C-3A0B-C772-035A-3D90691A8D61}"/>
                </a:ext>
              </a:extLst>
            </p:cNvPr>
            <p:cNvCxnSpPr>
              <a:cxnSpLocks/>
            </p:cNvCxnSpPr>
            <p:nvPr/>
          </p:nvCxnSpPr>
          <p:spPr>
            <a:xfrm rot="16200000">
              <a:off x="6870647" y="-1373928"/>
              <a:ext cx="1" cy="5628682"/>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4E7537BB-D64E-ECB4-B616-C375010F2D89}"/>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nvGrpSpPr>
            <p:cNvPr id="17" name="Group 16">
              <a:extLst>
                <a:ext uri="{FF2B5EF4-FFF2-40B4-BE49-F238E27FC236}">
                  <a16:creationId xmlns:a16="http://schemas.microsoft.com/office/drawing/2014/main" id="{610876B8-CF0E-A82E-78B2-ACA4BFA0D0BB}"/>
                </a:ext>
              </a:extLst>
            </p:cNvPr>
            <p:cNvGrpSpPr/>
            <p:nvPr/>
          </p:nvGrpSpPr>
          <p:grpSpPr>
            <a:xfrm>
              <a:off x="4056308" y="1252249"/>
              <a:ext cx="6142088" cy="151747"/>
              <a:chOff x="3889333" y="1300726"/>
              <a:chExt cx="5889253" cy="151747"/>
            </a:xfrm>
            <a:grpFill/>
          </p:grpSpPr>
          <p:cxnSp>
            <p:nvCxnSpPr>
              <p:cNvPr id="18" name="Straight Connector 17">
                <a:extLst>
                  <a:ext uri="{FF2B5EF4-FFF2-40B4-BE49-F238E27FC236}">
                    <a16:creationId xmlns:a16="http://schemas.microsoft.com/office/drawing/2014/main" id="{22838814-A99F-21D2-EF2C-BBBAC1B0363A}"/>
                  </a:ext>
                </a:extLst>
              </p:cNvPr>
              <p:cNvCxnSpPr>
                <a:cxnSpLocks/>
              </p:cNvCxnSpPr>
              <p:nvPr/>
            </p:nvCxnSpPr>
            <p:spPr>
              <a:xfrm rot="16200000">
                <a:off x="6793479" y="-1463732"/>
                <a:ext cx="0" cy="5808291"/>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EBEA8A3F-16DF-35DE-31D4-A9115BE58364}"/>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grpSp>
    </p:spTree>
    <p:extLst>
      <p:ext uri="{BB962C8B-B14F-4D97-AF65-F5344CB8AC3E}">
        <p14:creationId xmlns:p14="http://schemas.microsoft.com/office/powerpoint/2010/main" val="830544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90AA51A-E75A-8A6E-9AD0-D494A916B31E}"/>
              </a:ext>
            </a:extLst>
          </p:cNvPr>
          <p:cNvGrpSpPr/>
          <p:nvPr/>
        </p:nvGrpSpPr>
        <p:grpSpPr>
          <a:xfrm flipV="1">
            <a:off x="-3568" y="892711"/>
            <a:ext cx="10219382" cy="201811"/>
            <a:chOff x="-20986" y="1252249"/>
            <a:chExt cx="10219382" cy="201811"/>
          </a:xfrm>
          <a:solidFill>
            <a:srgbClr val="63B2C6"/>
          </a:solidFill>
        </p:grpSpPr>
        <p:cxnSp>
          <p:nvCxnSpPr>
            <p:cNvPr id="15" name="Straight Connector 14">
              <a:extLst>
                <a:ext uri="{FF2B5EF4-FFF2-40B4-BE49-F238E27FC236}">
                  <a16:creationId xmlns:a16="http://schemas.microsoft.com/office/drawing/2014/main" id="{9F2E8D87-0383-294B-370A-7B5647598851}"/>
                </a:ext>
              </a:extLst>
            </p:cNvPr>
            <p:cNvCxnSpPr/>
            <p:nvPr/>
          </p:nvCxnSpPr>
          <p:spPr>
            <a:xfrm>
              <a:off x="-20986"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50BC549-56AC-119C-C30A-66AF43311004}"/>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nvGrpSpPr>
            <p:cNvPr id="17" name="Group 16">
              <a:extLst>
                <a:ext uri="{FF2B5EF4-FFF2-40B4-BE49-F238E27FC236}">
                  <a16:creationId xmlns:a16="http://schemas.microsoft.com/office/drawing/2014/main" id="{1BC0EC5B-EE30-1921-CEE4-155E126E9E18}"/>
                </a:ext>
              </a:extLst>
            </p:cNvPr>
            <p:cNvGrpSpPr/>
            <p:nvPr/>
          </p:nvGrpSpPr>
          <p:grpSpPr>
            <a:xfrm>
              <a:off x="-8710" y="1252249"/>
              <a:ext cx="10207106" cy="151747"/>
              <a:chOff x="-8351" y="1300726"/>
              <a:chExt cx="9786937" cy="151747"/>
            </a:xfrm>
            <a:grpFill/>
          </p:grpSpPr>
          <p:cxnSp>
            <p:nvCxnSpPr>
              <p:cNvPr id="18" name="Straight Connector 17">
                <a:extLst>
                  <a:ext uri="{FF2B5EF4-FFF2-40B4-BE49-F238E27FC236}">
                    <a16:creationId xmlns:a16="http://schemas.microsoft.com/office/drawing/2014/main" id="{E0B40136-0B27-5A00-48BD-76A5FB454CD1}"/>
                  </a:ext>
                </a:extLst>
              </p:cNvPr>
              <p:cNvCxnSpPr/>
              <p:nvPr/>
            </p:nvCxnSpPr>
            <p:spPr>
              <a:xfrm>
                <a:off x="-8351"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0E7E18A0-8BAB-6AB9-454B-EEBCAE422049}"/>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grpSp>
      <p:sp>
        <p:nvSpPr>
          <p:cNvPr id="4" name="TextBox 3">
            <a:extLst>
              <a:ext uri="{FF2B5EF4-FFF2-40B4-BE49-F238E27FC236}">
                <a16:creationId xmlns:a16="http://schemas.microsoft.com/office/drawing/2014/main" id="{A93DA0D6-9B0A-E9BE-ADCE-2CFF8C6A4AC4}"/>
              </a:ext>
            </a:extLst>
          </p:cNvPr>
          <p:cNvSpPr txBox="1"/>
          <p:nvPr/>
        </p:nvSpPr>
        <p:spPr>
          <a:xfrm>
            <a:off x="779206" y="213542"/>
            <a:ext cx="9818608" cy="584775"/>
          </a:xfrm>
          <a:prstGeom prst="rect">
            <a:avLst/>
          </a:prstGeom>
          <a:noFill/>
        </p:spPr>
        <p:txBody>
          <a:bodyPr wrap="square">
            <a:spAutoFit/>
          </a:bodyPr>
          <a:lstStyle/>
          <a:p>
            <a:r>
              <a:rPr lang="en-NZ" sz="3200" dirty="0">
                <a:latin typeface="Poppins" panose="00000500000000000000" pitchFamily="2" charset="0"/>
                <a:cs typeface="Poppins" panose="00000500000000000000" pitchFamily="2" charset="0"/>
              </a:rPr>
              <a:t>Ako Framework – pedagogical approaches</a:t>
            </a:r>
          </a:p>
        </p:txBody>
      </p:sp>
      <p:sp>
        <p:nvSpPr>
          <p:cNvPr id="3" name="TextBox 2">
            <a:extLst>
              <a:ext uri="{FF2B5EF4-FFF2-40B4-BE49-F238E27FC236}">
                <a16:creationId xmlns:a16="http://schemas.microsoft.com/office/drawing/2014/main" id="{F2777532-D8E8-7073-575F-14435064522B}"/>
              </a:ext>
            </a:extLst>
          </p:cNvPr>
          <p:cNvSpPr txBox="1"/>
          <p:nvPr/>
        </p:nvSpPr>
        <p:spPr>
          <a:xfrm>
            <a:off x="779206" y="1241042"/>
            <a:ext cx="10926544" cy="2123658"/>
          </a:xfrm>
          <a:prstGeom prst="rect">
            <a:avLst/>
          </a:prstGeom>
          <a:noFill/>
        </p:spPr>
        <p:txBody>
          <a:bodyPr wrap="square" lIns="91440" tIns="45720" rIns="91440" bIns="45720" rtlCol="0" anchor="t">
            <a:spAutoFit/>
          </a:bodyPr>
          <a:lstStyle/>
          <a:p>
            <a:pPr>
              <a:spcAft>
                <a:spcPts val="1200"/>
              </a:spcAft>
            </a:pPr>
            <a:r>
              <a:rPr lang="en-US" sz="1400" dirty="0">
                <a:latin typeface="Poppins" panose="00000500000000000000" pitchFamily="2" charset="0"/>
                <a:ea typeface="Calibri" panose="020F0502020204030204" pitchFamily="34" charset="0"/>
                <a:cs typeface="Poppins" panose="00000500000000000000" pitchFamily="2" charset="0"/>
              </a:rPr>
              <a:t>This Tikanga ako focuses on the approach that </a:t>
            </a:r>
            <a:r>
              <a:rPr lang="en-US" sz="1400" b="1" dirty="0">
                <a:solidFill>
                  <a:srgbClr val="63B2C6"/>
                </a:solidFill>
                <a:latin typeface="Poppins" panose="00000500000000000000" pitchFamily="2" charset="0"/>
                <a:ea typeface="Calibri" panose="020F0502020204030204" pitchFamily="34" charset="0"/>
                <a:cs typeface="Poppins" panose="00000500000000000000" pitchFamily="2" charset="0"/>
              </a:rPr>
              <a:t>all kaiako are teachers of learning. </a:t>
            </a:r>
            <a:endParaRPr lang="en-US" sz="1400" dirty="0">
              <a:latin typeface="Poppins" panose="00000500000000000000" pitchFamily="2" charset="0"/>
              <a:ea typeface="Calibri" panose="020F0502020204030204" pitchFamily="34" charset="0"/>
              <a:cs typeface="Poppins" panose="00000500000000000000" pitchFamily="2" charset="0"/>
            </a:endParaRPr>
          </a:p>
          <a:p>
            <a:pPr>
              <a:spcAft>
                <a:spcPts val="1200"/>
              </a:spcAft>
            </a:pPr>
            <a:r>
              <a:rPr lang="en-US" sz="1400" dirty="0">
                <a:latin typeface="Poppins"/>
                <a:ea typeface="Calibri" panose="020F0502020204030204" pitchFamily="34" charset="0"/>
                <a:cs typeface="Poppins"/>
              </a:rPr>
              <a:t>Kaiako explain what is being learnt and why, the strategies mokopuna can use to learn, and the outcomes they can  expect so that mokopuna know what they are learning, how they can learn it, why it matters and how they will know that they have been successful. </a:t>
            </a:r>
            <a:endParaRPr lang="en-US" sz="1400" dirty="0">
              <a:latin typeface="Poppins" panose="00000500000000000000" pitchFamily="2" charset="0"/>
              <a:ea typeface="Calibri" panose="020F0502020204030204" pitchFamily="34" charset="0"/>
              <a:cs typeface="Poppins" panose="00000500000000000000" pitchFamily="2" charset="0"/>
            </a:endParaRPr>
          </a:p>
          <a:p>
            <a:pPr>
              <a:spcAft>
                <a:spcPts val="1200"/>
              </a:spcAft>
            </a:pPr>
            <a:r>
              <a:rPr lang="en-US" sz="1400" dirty="0">
                <a:latin typeface="Poppins"/>
                <a:ea typeface="Calibri" panose="020F0502020204030204" pitchFamily="34" charset="0"/>
                <a:cs typeface="Poppins"/>
              </a:rPr>
              <a:t>Ako requires kaiako to encourage mokopuna participation in their own learning and showing them how to become effective learners. This means teaching mokopuna how to describe and reflect about what they are learning so they can develop as confident, skilled problem solvers, and creative thinkers. Like Ako, diverse and innovative teaching and learning occurs in meaningful and practical ways and is inclusive of the contribution from te taiao. </a:t>
            </a:r>
            <a:endParaRPr lang="en-US" sz="1400" dirty="0">
              <a:latin typeface="Poppins" panose="00000500000000000000" pitchFamily="2" charset="0"/>
              <a:ea typeface="Calibri" panose="020F0502020204030204" pitchFamily="34" charset="0"/>
              <a:cs typeface="Poppins" panose="00000500000000000000" pitchFamily="2" charset="0"/>
            </a:endParaRPr>
          </a:p>
        </p:txBody>
      </p:sp>
      <p:sp>
        <p:nvSpPr>
          <p:cNvPr id="11" name="TextBox 10">
            <a:extLst>
              <a:ext uri="{FF2B5EF4-FFF2-40B4-BE49-F238E27FC236}">
                <a16:creationId xmlns:a16="http://schemas.microsoft.com/office/drawing/2014/main" id="{EE633E44-C54A-305F-3512-2EB853ED7E4D}"/>
              </a:ext>
            </a:extLst>
          </p:cNvPr>
          <p:cNvSpPr txBox="1"/>
          <p:nvPr/>
        </p:nvSpPr>
        <p:spPr>
          <a:xfrm>
            <a:off x="779119" y="3521826"/>
            <a:ext cx="8455158" cy="2677656"/>
          </a:xfrm>
          <a:prstGeom prst="rect">
            <a:avLst/>
          </a:prstGeom>
          <a:noFill/>
        </p:spPr>
        <p:txBody>
          <a:bodyPr wrap="square" lIns="91440" tIns="45720" rIns="91440" bIns="45720" anchor="t">
            <a:spAutoFit/>
          </a:bodyPr>
          <a:lstStyle/>
          <a:p>
            <a:pPr>
              <a:spcAft>
                <a:spcPts val="1200"/>
              </a:spcAft>
            </a:pPr>
            <a:r>
              <a:rPr lang="en-US" sz="1600" b="1" dirty="0">
                <a:solidFill>
                  <a:srgbClr val="63B2C6"/>
                </a:solidFill>
                <a:latin typeface="Poppins"/>
                <a:cs typeface="Poppins"/>
              </a:rPr>
              <a:t>Hei wānanga:</a:t>
            </a:r>
            <a:endParaRPr lang="en-US" sz="1600" dirty="0">
              <a:solidFill>
                <a:srgbClr val="63B2C6"/>
              </a:solidFill>
              <a:latin typeface="Poppins"/>
              <a:cs typeface="Poppins"/>
            </a:endParaRPr>
          </a:p>
          <a:p>
            <a:pPr marL="285750" indent="-285750">
              <a:spcAft>
                <a:spcPts val="1200"/>
              </a:spcAft>
              <a:buFont typeface="Arial" panose="020B0604020202020204" pitchFamily="34" charset="0"/>
              <a:buChar char="•"/>
            </a:pPr>
            <a:r>
              <a:rPr lang="en-US" sz="1400" i="1" dirty="0">
                <a:latin typeface="Poppins"/>
                <a:cs typeface="Poppins"/>
              </a:rPr>
              <a:t>Reflecting as a mokopuna what were your best learning moments that you might describe as innovative and meaningful?</a:t>
            </a:r>
          </a:p>
          <a:p>
            <a:pPr marL="285750" indent="-285750">
              <a:spcAft>
                <a:spcPts val="1200"/>
              </a:spcAft>
              <a:buFont typeface="Arial" panose="020B0604020202020204" pitchFamily="34" charset="0"/>
              <a:buChar char="•"/>
            </a:pPr>
            <a:r>
              <a:rPr lang="en-US" sz="1400" i="1" dirty="0">
                <a:latin typeface="Poppins"/>
                <a:cs typeface="Poppins"/>
              </a:rPr>
              <a:t>As a kaiako, what skills and techniques do mokopuna know how to use if they are stuck in their learning?</a:t>
            </a:r>
          </a:p>
          <a:p>
            <a:pPr marL="285750" indent="-285750">
              <a:spcAft>
                <a:spcPts val="1200"/>
              </a:spcAft>
              <a:buFont typeface="Arial" panose="020B0604020202020204" pitchFamily="34" charset="0"/>
              <a:buChar char="•"/>
            </a:pPr>
            <a:r>
              <a:rPr lang="en-US" sz="1400" i="1" dirty="0">
                <a:latin typeface="Poppins"/>
                <a:cs typeface="Poppins"/>
              </a:rPr>
              <a:t>In our kura, what collective strategy do we share, so mokopuna can describe and reflect about what they are learning?</a:t>
            </a:r>
          </a:p>
          <a:p>
            <a:pPr marL="285750" indent="-285750">
              <a:spcAft>
                <a:spcPts val="1200"/>
              </a:spcAft>
              <a:buFont typeface="Arial" panose="020B0604020202020204" pitchFamily="34" charset="0"/>
              <a:buChar char="•"/>
            </a:pPr>
            <a:r>
              <a:rPr lang="en-US" sz="1400" i="1" dirty="0">
                <a:latin typeface="Poppins"/>
                <a:cs typeface="Poppins"/>
              </a:rPr>
              <a:t>Thinking of our whānau, how might we be able to use their knowledge and skills to support mokopuna learning; how might they like to be involved?</a:t>
            </a:r>
          </a:p>
        </p:txBody>
      </p:sp>
      <p:grpSp>
        <p:nvGrpSpPr>
          <p:cNvPr id="24" name="Group 23">
            <a:extLst>
              <a:ext uri="{FF2B5EF4-FFF2-40B4-BE49-F238E27FC236}">
                <a16:creationId xmlns:a16="http://schemas.microsoft.com/office/drawing/2014/main" id="{2F5E9801-62E0-8AD6-7C1E-19BF570C1F93}"/>
              </a:ext>
            </a:extLst>
          </p:cNvPr>
          <p:cNvGrpSpPr/>
          <p:nvPr/>
        </p:nvGrpSpPr>
        <p:grpSpPr>
          <a:xfrm rot="5400000">
            <a:off x="-2475491" y="2970138"/>
            <a:ext cx="6142089" cy="201811"/>
            <a:chOff x="4056307" y="1252249"/>
            <a:chExt cx="6142089" cy="201811"/>
          </a:xfrm>
          <a:solidFill>
            <a:srgbClr val="63B2C6"/>
          </a:solidFill>
        </p:grpSpPr>
        <p:cxnSp>
          <p:nvCxnSpPr>
            <p:cNvPr id="25" name="Straight Connector 24">
              <a:extLst>
                <a:ext uri="{FF2B5EF4-FFF2-40B4-BE49-F238E27FC236}">
                  <a16:creationId xmlns:a16="http://schemas.microsoft.com/office/drawing/2014/main" id="{337C265E-D3C3-EBCC-584F-D3292A889C09}"/>
                </a:ext>
              </a:extLst>
            </p:cNvPr>
            <p:cNvCxnSpPr>
              <a:cxnSpLocks/>
            </p:cNvCxnSpPr>
            <p:nvPr/>
          </p:nvCxnSpPr>
          <p:spPr>
            <a:xfrm rot="16200000">
              <a:off x="6870647" y="-1373928"/>
              <a:ext cx="1" cy="5628682"/>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60BEF4C5-2C06-AE9E-F2C6-4CCF6BD1E8B9}"/>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nvGrpSpPr>
            <p:cNvPr id="32" name="Group 31">
              <a:extLst>
                <a:ext uri="{FF2B5EF4-FFF2-40B4-BE49-F238E27FC236}">
                  <a16:creationId xmlns:a16="http://schemas.microsoft.com/office/drawing/2014/main" id="{64CA8D0D-E669-685A-4BC3-FE82E09E2227}"/>
                </a:ext>
              </a:extLst>
            </p:cNvPr>
            <p:cNvGrpSpPr/>
            <p:nvPr/>
          </p:nvGrpSpPr>
          <p:grpSpPr>
            <a:xfrm>
              <a:off x="4056308" y="1252249"/>
              <a:ext cx="6142088" cy="151747"/>
              <a:chOff x="3889333" y="1300726"/>
              <a:chExt cx="5889253" cy="151747"/>
            </a:xfrm>
            <a:grpFill/>
          </p:grpSpPr>
          <p:cxnSp>
            <p:nvCxnSpPr>
              <p:cNvPr id="33" name="Straight Connector 32">
                <a:extLst>
                  <a:ext uri="{FF2B5EF4-FFF2-40B4-BE49-F238E27FC236}">
                    <a16:creationId xmlns:a16="http://schemas.microsoft.com/office/drawing/2014/main" id="{9CA2168F-258D-540B-3565-4F67C5AF41B1}"/>
                  </a:ext>
                </a:extLst>
              </p:cNvPr>
              <p:cNvCxnSpPr>
                <a:cxnSpLocks/>
              </p:cNvCxnSpPr>
              <p:nvPr/>
            </p:nvCxnSpPr>
            <p:spPr>
              <a:xfrm rot="16200000">
                <a:off x="6793479" y="-1463732"/>
                <a:ext cx="0" cy="5808291"/>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4B3B629F-B0CA-78AF-1AD9-2D9A248EE0C4}"/>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grpSp>
      <p:grpSp>
        <p:nvGrpSpPr>
          <p:cNvPr id="35" name="Group 34">
            <a:extLst>
              <a:ext uri="{FF2B5EF4-FFF2-40B4-BE49-F238E27FC236}">
                <a16:creationId xmlns:a16="http://schemas.microsoft.com/office/drawing/2014/main" id="{F632DDAF-0A24-3315-BDC2-870B5AC0BF66}"/>
              </a:ext>
            </a:extLst>
          </p:cNvPr>
          <p:cNvGrpSpPr/>
          <p:nvPr/>
        </p:nvGrpSpPr>
        <p:grpSpPr>
          <a:xfrm>
            <a:off x="-3568" y="6453007"/>
            <a:ext cx="12186860" cy="407664"/>
            <a:chOff x="-152218" y="6482222"/>
            <a:chExt cx="12891216" cy="407664"/>
          </a:xfrm>
        </p:grpSpPr>
        <p:grpSp>
          <p:nvGrpSpPr>
            <p:cNvPr id="36" name="Group 35">
              <a:extLst>
                <a:ext uri="{FF2B5EF4-FFF2-40B4-BE49-F238E27FC236}">
                  <a16:creationId xmlns:a16="http://schemas.microsoft.com/office/drawing/2014/main" id="{C99E5B72-9E8D-277B-8A36-C087CDA41DA4}"/>
                </a:ext>
              </a:extLst>
            </p:cNvPr>
            <p:cNvGrpSpPr/>
            <p:nvPr/>
          </p:nvGrpSpPr>
          <p:grpSpPr>
            <a:xfrm>
              <a:off x="8451047" y="6482222"/>
              <a:ext cx="4287951" cy="407661"/>
              <a:chOff x="1" y="6273048"/>
              <a:chExt cx="6095999" cy="579555"/>
            </a:xfrm>
          </p:grpSpPr>
          <p:pic>
            <p:nvPicPr>
              <p:cNvPr id="42" name="Picture 41" descr="A picture containing text&#10;&#10;Description automatically generated">
                <a:extLst>
                  <a:ext uri="{FF2B5EF4-FFF2-40B4-BE49-F238E27FC236}">
                    <a16:creationId xmlns:a16="http://schemas.microsoft.com/office/drawing/2014/main" id="{E40ADF5E-9F8D-3F83-D7DC-D69A78153CAA}"/>
                  </a:ext>
                </a:extLst>
              </p:cNvPr>
              <p:cNvPicPr>
                <a:picLocks noChangeAspect="1"/>
              </p:cNvPicPr>
              <p:nvPr/>
            </p:nvPicPr>
            <p:blipFill>
              <a:blip r:embed="rId3"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1" y="6273048"/>
                <a:ext cx="3038274" cy="579555"/>
              </a:xfrm>
              <a:prstGeom prst="rect">
                <a:avLst/>
              </a:prstGeom>
            </p:spPr>
          </p:pic>
          <p:pic>
            <p:nvPicPr>
              <p:cNvPr id="43" name="Picture 42" descr="A picture containing text&#10;&#10;Description automatically generated">
                <a:extLst>
                  <a:ext uri="{FF2B5EF4-FFF2-40B4-BE49-F238E27FC236}">
                    <a16:creationId xmlns:a16="http://schemas.microsoft.com/office/drawing/2014/main" id="{F053E147-7626-F479-A0F7-B4088CD2E041}"/>
                  </a:ext>
                </a:extLst>
              </p:cNvPr>
              <p:cNvPicPr>
                <a:picLocks noChangeAspect="1"/>
              </p:cNvPicPr>
              <p:nvPr/>
            </p:nvPicPr>
            <p:blipFill>
              <a:blip r:embed="rId3"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3057726" y="6273048"/>
                <a:ext cx="3038274" cy="579555"/>
              </a:xfrm>
              <a:prstGeom prst="rect">
                <a:avLst/>
              </a:prstGeom>
            </p:spPr>
          </p:pic>
        </p:grpSp>
        <p:grpSp>
          <p:nvGrpSpPr>
            <p:cNvPr id="37" name="Group 36">
              <a:extLst>
                <a:ext uri="{FF2B5EF4-FFF2-40B4-BE49-F238E27FC236}">
                  <a16:creationId xmlns:a16="http://schemas.microsoft.com/office/drawing/2014/main" id="{0C4E5505-2A26-B4B5-8371-4535A26A1B74}"/>
                </a:ext>
              </a:extLst>
            </p:cNvPr>
            <p:cNvGrpSpPr/>
            <p:nvPr/>
          </p:nvGrpSpPr>
          <p:grpSpPr>
            <a:xfrm>
              <a:off x="-152218" y="6482224"/>
              <a:ext cx="8589583" cy="407662"/>
              <a:chOff x="1" y="6273047"/>
              <a:chExt cx="12211449" cy="579556"/>
            </a:xfrm>
          </p:grpSpPr>
          <p:pic>
            <p:nvPicPr>
              <p:cNvPr id="38" name="Picture 37" descr="A picture containing text&#10;&#10;Description automatically generated">
                <a:extLst>
                  <a:ext uri="{FF2B5EF4-FFF2-40B4-BE49-F238E27FC236}">
                    <a16:creationId xmlns:a16="http://schemas.microsoft.com/office/drawing/2014/main" id="{4B4074C1-25C4-C25B-3BEB-4D329F9815A9}"/>
                  </a:ext>
                </a:extLst>
              </p:cNvPr>
              <p:cNvPicPr>
                <a:picLocks noChangeAspect="1"/>
              </p:cNvPicPr>
              <p:nvPr/>
            </p:nvPicPr>
            <p:blipFill>
              <a:blip r:embed="rId3"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1" y="6273048"/>
                <a:ext cx="3038274" cy="579555"/>
              </a:xfrm>
              <a:prstGeom prst="rect">
                <a:avLst/>
              </a:prstGeom>
            </p:spPr>
          </p:pic>
          <p:pic>
            <p:nvPicPr>
              <p:cNvPr id="39" name="Picture 38" descr="A picture containing text&#10;&#10;Description automatically generated">
                <a:extLst>
                  <a:ext uri="{FF2B5EF4-FFF2-40B4-BE49-F238E27FC236}">
                    <a16:creationId xmlns:a16="http://schemas.microsoft.com/office/drawing/2014/main" id="{B0E51374-91D1-C400-5940-48B9ADB6FF0D}"/>
                  </a:ext>
                </a:extLst>
              </p:cNvPr>
              <p:cNvPicPr>
                <a:picLocks noChangeAspect="1"/>
              </p:cNvPicPr>
              <p:nvPr/>
            </p:nvPicPr>
            <p:blipFill>
              <a:blip r:embed="rId3"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3057726" y="6273048"/>
                <a:ext cx="3038274" cy="579555"/>
              </a:xfrm>
              <a:prstGeom prst="rect">
                <a:avLst/>
              </a:prstGeom>
            </p:spPr>
          </p:pic>
          <p:pic>
            <p:nvPicPr>
              <p:cNvPr id="40" name="Picture 39" descr="A picture containing text&#10;&#10;Description automatically generated">
                <a:extLst>
                  <a:ext uri="{FF2B5EF4-FFF2-40B4-BE49-F238E27FC236}">
                    <a16:creationId xmlns:a16="http://schemas.microsoft.com/office/drawing/2014/main" id="{3DACE146-88CB-42F4-A26E-68B1A0EABD1B}"/>
                  </a:ext>
                </a:extLst>
              </p:cNvPr>
              <p:cNvPicPr>
                <a:picLocks noChangeAspect="1"/>
              </p:cNvPicPr>
              <p:nvPr/>
            </p:nvPicPr>
            <p:blipFill>
              <a:blip r:embed="rId3"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6115451" y="6273047"/>
                <a:ext cx="3038274" cy="579555"/>
              </a:xfrm>
              <a:prstGeom prst="rect">
                <a:avLst/>
              </a:prstGeom>
            </p:spPr>
          </p:pic>
          <p:pic>
            <p:nvPicPr>
              <p:cNvPr id="41" name="Picture 40" descr="A picture containing text&#10;&#10;Description automatically generated">
                <a:extLst>
                  <a:ext uri="{FF2B5EF4-FFF2-40B4-BE49-F238E27FC236}">
                    <a16:creationId xmlns:a16="http://schemas.microsoft.com/office/drawing/2014/main" id="{3A528D33-E0EB-10E5-11DE-552D59D7043B}"/>
                  </a:ext>
                </a:extLst>
              </p:cNvPr>
              <p:cNvPicPr>
                <a:picLocks noChangeAspect="1"/>
              </p:cNvPicPr>
              <p:nvPr/>
            </p:nvPicPr>
            <p:blipFill>
              <a:blip r:embed="rId3"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9173176" y="6273047"/>
                <a:ext cx="3038274" cy="579555"/>
              </a:xfrm>
              <a:prstGeom prst="rect">
                <a:avLst/>
              </a:prstGeom>
            </p:spPr>
          </p:pic>
        </p:grpSp>
      </p:grpSp>
      <p:sp>
        <p:nvSpPr>
          <p:cNvPr id="46" name="Rectangle 3">
            <a:extLst>
              <a:ext uri="{FF2B5EF4-FFF2-40B4-BE49-F238E27FC236}">
                <a16:creationId xmlns:a16="http://schemas.microsoft.com/office/drawing/2014/main" id="{EEBAB15B-D0BD-495D-111B-922FA8D81AA9}"/>
              </a:ext>
            </a:extLst>
          </p:cNvPr>
          <p:cNvSpPr>
            <a:spLocks noChangeArrowheads="1"/>
          </p:cNvSpPr>
          <p:nvPr/>
        </p:nvSpPr>
        <p:spPr bwMode="auto">
          <a:xfrm>
            <a:off x="11161000" y="61926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NZ" dirty="0"/>
          </a:p>
        </p:txBody>
      </p:sp>
      <p:sp>
        <p:nvSpPr>
          <p:cNvPr id="8" name="Slide Number Placeholder 21">
            <a:extLst>
              <a:ext uri="{FF2B5EF4-FFF2-40B4-BE49-F238E27FC236}">
                <a16:creationId xmlns:a16="http://schemas.microsoft.com/office/drawing/2014/main" id="{DC3B92C2-487E-3940-5804-8C8CB0CC4857}"/>
              </a:ext>
            </a:extLst>
          </p:cNvPr>
          <p:cNvSpPr>
            <a:spLocks noGrp="1"/>
          </p:cNvSpPr>
          <p:nvPr>
            <p:ph type="sldNum" sz="quarter" idx="12"/>
          </p:nvPr>
        </p:nvSpPr>
        <p:spPr>
          <a:xfrm>
            <a:off x="9274488" y="6126044"/>
            <a:ext cx="2743200" cy="365125"/>
          </a:xfrm>
        </p:spPr>
        <p:txBody>
          <a:bodyPr/>
          <a:lstStyle/>
          <a:p>
            <a:fld id="{AADC102A-893D-4746-89DD-B95CB8D60466}" type="slidenum">
              <a:rPr lang="en-NZ" b="1" smtClean="0">
                <a:latin typeface="Poppins" panose="00000500000000000000" pitchFamily="2" charset="0"/>
                <a:cs typeface="Poppins" panose="00000500000000000000" pitchFamily="2" charset="0"/>
              </a:rPr>
              <a:t>14</a:t>
            </a:fld>
            <a:endParaRPr lang="en-NZ" b="1" dirty="0">
              <a:latin typeface="Poppins" panose="00000500000000000000" pitchFamily="2" charset="0"/>
              <a:cs typeface="Poppins" panose="00000500000000000000" pitchFamily="2" charset="0"/>
            </a:endParaRPr>
          </a:p>
        </p:txBody>
      </p:sp>
      <p:pic>
        <p:nvPicPr>
          <p:cNvPr id="2" name="Picture 1" descr="A group of children in the jungle&#10;&#10;Description automatically generated">
            <a:extLst>
              <a:ext uri="{FF2B5EF4-FFF2-40B4-BE49-F238E27FC236}">
                <a16:creationId xmlns:a16="http://schemas.microsoft.com/office/drawing/2014/main" id="{70CB933E-C0C5-4564-5D16-B7BBDAD586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4213" y="3606986"/>
            <a:ext cx="2705217" cy="2705217"/>
          </a:xfrm>
          <a:prstGeom prst="rect">
            <a:avLst/>
          </a:prstGeom>
        </p:spPr>
      </p:pic>
    </p:spTree>
    <p:extLst>
      <p:ext uri="{BB962C8B-B14F-4D97-AF65-F5344CB8AC3E}">
        <p14:creationId xmlns:p14="http://schemas.microsoft.com/office/powerpoint/2010/main" val="3326541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75B38A15-34A5-B452-2E26-23187D6E2B17}"/>
              </a:ext>
            </a:extLst>
          </p:cNvPr>
          <p:cNvSpPr/>
          <p:nvPr/>
        </p:nvSpPr>
        <p:spPr>
          <a:xfrm>
            <a:off x="-3568" y="-2"/>
            <a:ext cx="12195568" cy="6858001"/>
          </a:xfrm>
          <a:prstGeom prst="roundRect">
            <a:avLst>
              <a:gd name="adj" fmla="val 0"/>
            </a:avLst>
          </a:prstGeom>
          <a:solidFill>
            <a:srgbClr val="63B2C6">
              <a:alpha val="3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itle 1">
            <a:extLst>
              <a:ext uri="{FF2B5EF4-FFF2-40B4-BE49-F238E27FC236}">
                <a16:creationId xmlns:a16="http://schemas.microsoft.com/office/drawing/2014/main" id="{1A77BF9F-1C0D-0723-A7C9-510F89697103}"/>
              </a:ext>
            </a:extLst>
          </p:cNvPr>
          <p:cNvSpPr>
            <a:spLocks noGrp="1"/>
          </p:cNvSpPr>
          <p:nvPr>
            <p:ph type="title"/>
          </p:nvPr>
        </p:nvSpPr>
        <p:spPr>
          <a:xfrm>
            <a:off x="1168105" y="1703263"/>
            <a:ext cx="10515600" cy="1325563"/>
          </a:xfrm>
        </p:spPr>
        <p:txBody>
          <a:bodyPr>
            <a:normAutofit/>
          </a:bodyPr>
          <a:lstStyle/>
          <a:p>
            <a:r>
              <a:rPr lang="en-US" sz="6000" dirty="0">
                <a:solidFill>
                  <a:srgbClr val="000000"/>
                </a:solidFill>
                <a:latin typeface="Poppins" panose="00000500000000000000" pitchFamily="2" charset="0"/>
                <a:ea typeface="Calibri" panose="020F0502020204030204" pitchFamily="34" charset="0"/>
              </a:rPr>
              <a:t>Wānanga 5</a:t>
            </a:r>
            <a:endParaRPr lang="en-NZ" sz="6000" dirty="0"/>
          </a:p>
        </p:txBody>
      </p:sp>
      <p:sp>
        <p:nvSpPr>
          <p:cNvPr id="7" name="Title 1">
            <a:extLst>
              <a:ext uri="{FF2B5EF4-FFF2-40B4-BE49-F238E27FC236}">
                <a16:creationId xmlns:a16="http://schemas.microsoft.com/office/drawing/2014/main" id="{26D476E8-5E6C-AF57-0F14-0E7C59F14FC1}"/>
              </a:ext>
            </a:extLst>
          </p:cNvPr>
          <p:cNvSpPr txBox="1">
            <a:spLocks/>
          </p:cNvSpPr>
          <p:nvPr/>
        </p:nvSpPr>
        <p:spPr>
          <a:xfrm>
            <a:off x="1168105" y="3216590"/>
            <a:ext cx="7050861" cy="23368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r>
              <a:rPr lang="en-US" sz="3200" dirty="0">
                <a:latin typeface="Poppins" panose="00000500000000000000" pitchFamily="2" charset="0"/>
                <a:cs typeface="Poppins" panose="00000500000000000000" pitchFamily="2" charset="0"/>
              </a:rPr>
              <a:t>Read </a:t>
            </a:r>
            <a:r>
              <a:rPr lang="en-US" sz="3200" i="1" dirty="0">
                <a:latin typeface="Poppins" panose="00000500000000000000" pitchFamily="2" charset="0"/>
                <a:cs typeface="Poppins" panose="00000500000000000000" pitchFamily="2" charset="0"/>
              </a:rPr>
              <a:t>The high-</a:t>
            </a:r>
            <a:r>
              <a:rPr lang="en-NZ" sz="3200" i="1" dirty="0">
                <a:latin typeface="Poppins" panose="00000500000000000000" pitchFamily="2" charset="0"/>
                <a:cs typeface="Poppins" panose="00000500000000000000" pitchFamily="2" charset="0"/>
              </a:rPr>
              <a:t>quality teaching practices of the Ako Framework</a:t>
            </a:r>
            <a:r>
              <a:rPr lang="en-NZ" sz="3200" dirty="0">
                <a:latin typeface="Poppins" panose="00000500000000000000" pitchFamily="2" charset="0"/>
                <a:cs typeface="Poppins" panose="00000500000000000000" pitchFamily="2" charset="0"/>
              </a:rPr>
              <a:t> and work through the wānanga suggestions. </a:t>
            </a:r>
            <a:r>
              <a:rPr lang="en-US" sz="3200" dirty="0">
                <a:latin typeface="Poppins" panose="00000500000000000000" pitchFamily="2" charset="0"/>
                <a:cs typeface="Poppins" panose="00000500000000000000" pitchFamily="2" charset="0"/>
              </a:rPr>
              <a:t>​</a:t>
            </a:r>
            <a:endParaRPr lang="en-NZ" sz="3200" dirty="0">
              <a:latin typeface="Poppins" panose="00000500000000000000" pitchFamily="2" charset="0"/>
              <a:cs typeface="Poppins" panose="00000500000000000000" pitchFamily="2" charset="0"/>
            </a:endParaRPr>
          </a:p>
        </p:txBody>
      </p:sp>
      <p:grpSp>
        <p:nvGrpSpPr>
          <p:cNvPr id="8" name="Group 7">
            <a:extLst>
              <a:ext uri="{FF2B5EF4-FFF2-40B4-BE49-F238E27FC236}">
                <a16:creationId xmlns:a16="http://schemas.microsoft.com/office/drawing/2014/main" id="{F3F15B5D-24A2-2FB4-94F0-0A7468903BA6}"/>
              </a:ext>
            </a:extLst>
          </p:cNvPr>
          <p:cNvGrpSpPr/>
          <p:nvPr/>
        </p:nvGrpSpPr>
        <p:grpSpPr>
          <a:xfrm flipV="1">
            <a:off x="-3568" y="892711"/>
            <a:ext cx="10219382" cy="201811"/>
            <a:chOff x="-20986" y="1252249"/>
            <a:chExt cx="10219382" cy="201811"/>
          </a:xfrm>
          <a:solidFill>
            <a:srgbClr val="63B2C6"/>
          </a:solidFill>
        </p:grpSpPr>
        <p:cxnSp>
          <p:nvCxnSpPr>
            <p:cNvPr id="9" name="Straight Connector 8">
              <a:extLst>
                <a:ext uri="{FF2B5EF4-FFF2-40B4-BE49-F238E27FC236}">
                  <a16:creationId xmlns:a16="http://schemas.microsoft.com/office/drawing/2014/main" id="{5E44EA8E-D06F-410C-A60E-CB95FC8665A4}"/>
                </a:ext>
              </a:extLst>
            </p:cNvPr>
            <p:cNvCxnSpPr/>
            <p:nvPr/>
          </p:nvCxnSpPr>
          <p:spPr>
            <a:xfrm>
              <a:off x="-20986"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ABEBE801-9469-8627-AFCB-0CD782ECC483}"/>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nvGrpSpPr>
            <p:cNvPr id="11" name="Group 10">
              <a:extLst>
                <a:ext uri="{FF2B5EF4-FFF2-40B4-BE49-F238E27FC236}">
                  <a16:creationId xmlns:a16="http://schemas.microsoft.com/office/drawing/2014/main" id="{34A0354D-7162-BF9D-330A-38E2D14536A4}"/>
                </a:ext>
              </a:extLst>
            </p:cNvPr>
            <p:cNvGrpSpPr/>
            <p:nvPr/>
          </p:nvGrpSpPr>
          <p:grpSpPr>
            <a:xfrm>
              <a:off x="-8710" y="1252249"/>
              <a:ext cx="10207106" cy="151747"/>
              <a:chOff x="-8351" y="1300726"/>
              <a:chExt cx="9786937" cy="151747"/>
            </a:xfrm>
            <a:grpFill/>
          </p:grpSpPr>
          <p:cxnSp>
            <p:nvCxnSpPr>
              <p:cNvPr id="12" name="Straight Connector 11">
                <a:extLst>
                  <a:ext uri="{FF2B5EF4-FFF2-40B4-BE49-F238E27FC236}">
                    <a16:creationId xmlns:a16="http://schemas.microsoft.com/office/drawing/2014/main" id="{02F632AC-BF0F-D819-A997-9B7A349ACCD4}"/>
                  </a:ext>
                </a:extLst>
              </p:cNvPr>
              <p:cNvCxnSpPr/>
              <p:nvPr/>
            </p:nvCxnSpPr>
            <p:spPr>
              <a:xfrm>
                <a:off x="-8351"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EF61CE1-DA87-A720-1A27-F9D52A89D763}"/>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grpSp>
      <p:grpSp>
        <p:nvGrpSpPr>
          <p:cNvPr id="14" name="Group 13">
            <a:extLst>
              <a:ext uri="{FF2B5EF4-FFF2-40B4-BE49-F238E27FC236}">
                <a16:creationId xmlns:a16="http://schemas.microsoft.com/office/drawing/2014/main" id="{9D797516-ECD0-948F-F3ED-CB5061B8AF2A}"/>
              </a:ext>
            </a:extLst>
          </p:cNvPr>
          <p:cNvGrpSpPr/>
          <p:nvPr/>
        </p:nvGrpSpPr>
        <p:grpSpPr>
          <a:xfrm rot="5400000">
            <a:off x="-2475491" y="2970138"/>
            <a:ext cx="6142089" cy="201811"/>
            <a:chOff x="4056307" y="1252249"/>
            <a:chExt cx="6142089" cy="201811"/>
          </a:xfrm>
          <a:solidFill>
            <a:srgbClr val="63B2C6"/>
          </a:solidFill>
        </p:grpSpPr>
        <p:cxnSp>
          <p:nvCxnSpPr>
            <p:cNvPr id="15" name="Straight Connector 14">
              <a:extLst>
                <a:ext uri="{FF2B5EF4-FFF2-40B4-BE49-F238E27FC236}">
                  <a16:creationId xmlns:a16="http://schemas.microsoft.com/office/drawing/2014/main" id="{6353756C-3A0B-C772-035A-3D90691A8D61}"/>
                </a:ext>
              </a:extLst>
            </p:cNvPr>
            <p:cNvCxnSpPr>
              <a:cxnSpLocks/>
            </p:cNvCxnSpPr>
            <p:nvPr/>
          </p:nvCxnSpPr>
          <p:spPr>
            <a:xfrm rot="16200000">
              <a:off x="6870647" y="-1373928"/>
              <a:ext cx="1" cy="5628682"/>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4E7537BB-D64E-ECB4-B616-C375010F2D89}"/>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nvGrpSpPr>
            <p:cNvPr id="17" name="Group 16">
              <a:extLst>
                <a:ext uri="{FF2B5EF4-FFF2-40B4-BE49-F238E27FC236}">
                  <a16:creationId xmlns:a16="http://schemas.microsoft.com/office/drawing/2014/main" id="{610876B8-CF0E-A82E-78B2-ACA4BFA0D0BB}"/>
                </a:ext>
              </a:extLst>
            </p:cNvPr>
            <p:cNvGrpSpPr/>
            <p:nvPr/>
          </p:nvGrpSpPr>
          <p:grpSpPr>
            <a:xfrm>
              <a:off x="4056308" y="1252249"/>
              <a:ext cx="6142088" cy="151747"/>
              <a:chOff x="3889333" y="1300726"/>
              <a:chExt cx="5889253" cy="151747"/>
            </a:xfrm>
            <a:grpFill/>
          </p:grpSpPr>
          <p:cxnSp>
            <p:nvCxnSpPr>
              <p:cNvPr id="18" name="Straight Connector 17">
                <a:extLst>
                  <a:ext uri="{FF2B5EF4-FFF2-40B4-BE49-F238E27FC236}">
                    <a16:creationId xmlns:a16="http://schemas.microsoft.com/office/drawing/2014/main" id="{22838814-A99F-21D2-EF2C-BBBAC1B0363A}"/>
                  </a:ext>
                </a:extLst>
              </p:cNvPr>
              <p:cNvCxnSpPr>
                <a:cxnSpLocks/>
              </p:cNvCxnSpPr>
              <p:nvPr/>
            </p:nvCxnSpPr>
            <p:spPr>
              <a:xfrm rot="16200000">
                <a:off x="6793479" y="-1463732"/>
                <a:ext cx="0" cy="5808291"/>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EBEA8A3F-16DF-35DE-31D4-A9115BE58364}"/>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grpSp>
      <p:sp>
        <p:nvSpPr>
          <p:cNvPr id="5" name="Slide Number Placeholder 21">
            <a:extLst>
              <a:ext uri="{FF2B5EF4-FFF2-40B4-BE49-F238E27FC236}">
                <a16:creationId xmlns:a16="http://schemas.microsoft.com/office/drawing/2014/main" id="{E569F8FA-24CF-C540-2CF1-C26CE9A8E5AD}"/>
              </a:ext>
            </a:extLst>
          </p:cNvPr>
          <p:cNvSpPr>
            <a:spLocks noGrp="1"/>
          </p:cNvSpPr>
          <p:nvPr>
            <p:ph type="sldNum" sz="quarter" idx="12"/>
          </p:nvPr>
        </p:nvSpPr>
        <p:spPr>
          <a:xfrm>
            <a:off x="9274488" y="6126044"/>
            <a:ext cx="2743200" cy="365125"/>
          </a:xfrm>
        </p:spPr>
        <p:txBody>
          <a:bodyPr/>
          <a:lstStyle/>
          <a:p>
            <a:fld id="{AADC102A-893D-4746-89DD-B95CB8D60466}" type="slidenum">
              <a:rPr lang="en-NZ" b="1" smtClean="0">
                <a:latin typeface="Poppins" panose="00000500000000000000" pitchFamily="2" charset="0"/>
                <a:cs typeface="Poppins" panose="00000500000000000000" pitchFamily="2" charset="0"/>
              </a:rPr>
              <a:t>15</a:t>
            </a:fld>
            <a:endParaRPr lang="en-NZ" b="1" dirty="0">
              <a:latin typeface="Poppins" panose="00000500000000000000" pitchFamily="2" charset="0"/>
              <a:cs typeface="Poppins" panose="00000500000000000000" pitchFamily="2" charset="0"/>
            </a:endParaRPr>
          </a:p>
        </p:txBody>
      </p:sp>
      <p:pic>
        <p:nvPicPr>
          <p:cNvPr id="3" name="Picture 2" descr="A diagram of a child&amp;#39;s learning process&#10;&#10;Description automatically generated">
            <a:extLst>
              <a:ext uri="{FF2B5EF4-FFF2-40B4-BE49-F238E27FC236}">
                <a16:creationId xmlns:a16="http://schemas.microsoft.com/office/drawing/2014/main" id="{962ED8AC-808F-125A-078F-AEC603127E93}"/>
              </a:ext>
            </a:extLst>
          </p:cNvPr>
          <p:cNvPicPr>
            <a:picLocks noChangeAspect="1"/>
          </p:cNvPicPr>
          <p:nvPr/>
        </p:nvPicPr>
        <p:blipFill>
          <a:blip r:embed="rId2"/>
          <a:stretch>
            <a:fillRect/>
          </a:stretch>
        </p:blipFill>
        <p:spPr>
          <a:xfrm>
            <a:off x="8604961" y="4292877"/>
            <a:ext cx="2743200" cy="18323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3" name="Group 22">
            <a:extLst>
              <a:ext uri="{FF2B5EF4-FFF2-40B4-BE49-F238E27FC236}">
                <a16:creationId xmlns:a16="http://schemas.microsoft.com/office/drawing/2014/main" id="{39DFCF04-BB4A-F74A-621A-8CA1C277D5FA}"/>
              </a:ext>
            </a:extLst>
          </p:cNvPr>
          <p:cNvGrpSpPr/>
          <p:nvPr/>
        </p:nvGrpSpPr>
        <p:grpSpPr>
          <a:xfrm>
            <a:off x="10756036" y="3318873"/>
            <a:ext cx="1003872" cy="989384"/>
            <a:chOff x="10285500" y="5341794"/>
            <a:chExt cx="1095749" cy="1076699"/>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C4ED53E2-9660-A6CD-E845-61DA7ECADCC8}"/>
                </a:ext>
              </a:extLst>
            </p:cNvPr>
            <p:cNvSpPr/>
            <p:nvPr/>
          </p:nvSpPr>
          <p:spPr>
            <a:xfrm>
              <a:off x="10285500" y="5341794"/>
              <a:ext cx="1095749" cy="1076699"/>
            </a:xfrm>
            <a:prstGeom prst="ellipse">
              <a:avLst/>
            </a:prstGeom>
            <a:solidFill>
              <a:srgbClr val="63B2C6"/>
            </a:solidFill>
            <a:ln>
              <a:solidFill>
                <a:srgbClr val="63B2C6"/>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NZ" dirty="0"/>
            </a:p>
          </p:txBody>
        </p:sp>
        <p:pic>
          <p:nvPicPr>
            <p:cNvPr id="25" name="Picture 24" descr="Download icon">
              <a:extLst>
                <a:ext uri="{FF2B5EF4-FFF2-40B4-BE49-F238E27FC236}">
                  <a16:creationId xmlns:a16="http://schemas.microsoft.com/office/drawing/2014/main" id="{2FB0F1D3-204A-D5C6-2F50-A8636302AF3C}"/>
                </a:ext>
              </a:extLst>
            </p:cNvPr>
            <p:cNvPicPr>
              <a:picLocks noChangeAspect="1"/>
            </p:cNvPicPr>
            <p:nvPr/>
          </p:nvPicPr>
          <p:blipFill rotWithShape="1">
            <a:blip r:embed="rId3">
              <a:extLst>
                <a:ext uri="{28A0092B-C50C-407E-A947-70E740481C1C}">
                  <a14:useLocalDpi xmlns:a14="http://schemas.microsoft.com/office/drawing/2010/main" val="0"/>
                </a:ext>
              </a:extLst>
            </a:blip>
            <a:srcRect l="16331" t="13334" r="17810" b="26733"/>
            <a:stretch/>
          </p:blipFill>
          <p:spPr>
            <a:xfrm>
              <a:off x="10483523" y="5410490"/>
              <a:ext cx="686017" cy="613436"/>
            </a:xfrm>
            <a:prstGeom prst="rect">
              <a:avLst/>
            </a:prstGeom>
          </p:spPr>
        </p:pic>
        <p:sp>
          <p:nvSpPr>
            <p:cNvPr id="26" name="TextBox 3">
              <a:extLst>
                <a:ext uri="{FF2B5EF4-FFF2-40B4-BE49-F238E27FC236}">
                  <a16:creationId xmlns:a16="http://schemas.microsoft.com/office/drawing/2014/main" id="{C2590F27-E348-A9E1-79A1-FC848608C99A}"/>
                </a:ext>
              </a:extLst>
            </p:cNvPr>
            <p:cNvSpPr txBox="1"/>
            <p:nvPr/>
          </p:nvSpPr>
          <p:spPr>
            <a:xfrm>
              <a:off x="10437972" y="5999718"/>
              <a:ext cx="777120" cy="3684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NZ" sz="800" dirty="0">
                  <a:latin typeface="Poppins" panose="00000500000000000000" pitchFamily="2" charset="0"/>
                  <a:cs typeface="Poppins" panose="00000500000000000000" pitchFamily="2" charset="0"/>
                </a:rPr>
                <a:t>Rauemi tautoko</a:t>
              </a:r>
            </a:p>
          </p:txBody>
        </p:sp>
      </p:grpSp>
    </p:spTree>
    <p:extLst>
      <p:ext uri="{BB962C8B-B14F-4D97-AF65-F5344CB8AC3E}">
        <p14:creationId xmlns:p14="http://schemas.microsoft.com/office/powerpoint/2010/main" val="755150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9902F7-65C3-BBF7-6381-8EBB8251CFA6}"/>
              </a:ext>
            </a:extLst>
          </p:cNvPr>
          <p:cNvPicPr>
            <a:picLocks noChangeAspect="1"/>
          </p:cNvPicPr>
          <p:nvPr/>
        </p:nvPicPr>
        <p:blipFill>
          <a:blip r:embed="rId2"/>
          <a:stretch>
            <a:fillRect/>
          </a:stretch>
        </p:blipFill>
        <p:spPr>
          <a:xfrm>
            <a:off x="979016" y="4"/>
            <a:ext cx="10233967" cy="6857996"/>
          </a:xfrm>
          <a:prstGeom prst="rect">
            <a:avLst/>
          </a:prstGeom>
        </p:spPr>
      </p:pic>
      <p:sp>
        <p:nvSpPr>
          <p:cNvPr id="4" name="Slide Number Placeholder 3">
            <a:extLst>
              <a:ext uri="{FF2B5EF4-FFF2-40B4-BE49-F238E27FC236}">
                <a16:creationId xmlns:a16="http://schemas.microsoft.com/office/drawing/2014/main" id="{B11FC87F-58ED-58AF-C279-90DECE832C6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DC102A-893D-4746-89DD-B95CB8D60466}" type="slidenum">
              <a:rPr lang="en-US" smtClean="0"/>
              <a:pPr>
                <a:spcAft>
                  <a:spcPts val="600"/>
                </a:spcAft>
              </a:pPr>
              <a:t>16</a:t>
            </a:fld>
            <a:endParaRPr lang="en-US" dirty="0"/>
          </a:p>
        </p:txBody>
      </p:sp>
      <p:grpSp>
        <p:nvGrpSpPr>
          <p:cNvPr id="7" name="Group 6">
            <a:extLst>
              <a:ext uri="{FF2B5EF4-FFF2-40B4-BE49-F238E27FC236}">
                <a16:creationId xmlns:a16="http://schemas.microsoft.com/office/drawing/2014/main" id="{97A1B12B-1B8F-35E4-2D30-70598A1835B3}"/>
              </a:ext>
            </a:extLst>
          </p:cNvPr>
          <p:cNvGrpSpPr/>
          <p:nvPr/>
        </p:nvGrpSpPr>
        <p:grpSpPr>
          <a:xfrm rot="5400000">
            <a:off x="-2475492" y="2970139"/>
            <a:ext cx="6142089" cy="201811"/>
            <a:chOff x="4056307" y="1252249"/>
            <a:chExt cx="6142089" cy="201811"/>
          </a:xfrm>
          <a:solidFill>
            <a:srgbClr val="63B2C6"/>
          </a:solidFill>
        </p:grpSpPr>
        <p:cxnSp>
          <p:nvCxnSpPr>
            <p:cNvPr id="8" name="Straight Connector 7">
              <a:extLst>
                <a:ext uri="{FF2B5EF4-FFF2-40B4-BE49-F238E27FC236}">
                  <a16:creationId xmlns:a16="http://schemas.microsoft.com/office/drawing/2014/main" id="{A2FE8E5D-3463-7A18-470B-B36F6D92603F}"/>
                </a:ext>
              </a:extLst>
            </p:cNvPr>
            <p:cNvCxnSpPr>
              <a:cxnSpLocks/>
            </p:cNvCxnSpPr>
            <p:nvPr/>
          </p:nvCxnSpPr>
          <p:spPr>
            <a:xfrm rot="16200000">
              <a:off x="6870647" y="-1373928"/>
              <a:ext cx="1" cy="5628682"/>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0D9A5DE5-6357-4761-6F16-8D80C6CAF9BD}"/>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nvGrpSpPr>
            <p:cNvPr id="10" name="Group 9">
              <a:extLst>
                <a:ext uri="{FF2B5EF4-FFF2-40B4-BE49-F238E27FC236}">
                  <a16:creationId xmlns:a16="http://schemas.microsoft.com/office/drawing/2014/main" id="{5CA01AC7-77FB-D3B8-1998-8ECAE1C04553}"/>
                </a:ext>
              </a:extLst>
            </p:cNvPr>
            <p:cNvGrpSpPr/>
            <p:nvPr/>
          </p:nvGrpSpPr>
          <p:grpSpPr>
            <a:xfrm>
              <a:off x="4056308" y="1252249"/>
              <a:ext cx="6142088" cy="151747"/>
              <a:chOff x="3889333" y="1300726"/>
              <a:chExt cx="5889253" cy="151747"/>
            </a:xfrm>
            <a:grpFill/>
          </p:grpSpPr>
          <p:cxnSp>
            <p:nvCxnSpPr>
              <p:cNvPr id="11" name="Straight Connector 10">
                <a:extLst>
                  <a:ext uri="{FF2B5EF4-FFF2-40B4-BE49-F238E27FC236}">
                    <a16:creationId xmlns:a16="http://schemas.microsoft.com/office/drawing/2014/main" id="{E4EEA2AA-17B2-1083-CDEC-F3C67A676D5A}"/>
                  </a:ext>
                </a:extLst>
              </p:cNvPr>
              <p:cNvCxnSpPr>
                <a:cxnSpLocks/>
              </p:cNvCxnSpPr>
              <p:nvPr/>
            </p:nvCxnSpPr>
            <p:spPr>
              <a:xfrm rot="16200000">
                <a:off x="6793479" y="-1463732"/>
                <a:ext cx="0" cy="5808291"/>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6B9B932-172B-DBA8-0A43-C61ADB125359}"/>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grpSp>
    </p:spTree>
    <p:extLst>
      <p:ext uri="{BB962C8B-B14F-4D97-AF65-F5344CB8AC3E}">
        <p14:creationId xmlns:p14="http://schemas.microsoft.com/office/powerpoint/2010/main" val="1763794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3DA0D6-9B0A-E9BE-ADCE-2CFF8C6A4AC4}"/>
              </a:ext>
            </a:extLst>
          </p:cNvPr>
          <p:cNvSpPr txBox="1"/>
          <p:nvPr/>
        </p:nvSpPr>
        <p:spPr>
          <a:xfrm>
            <a:off x="776026" y="243610"/>
            <a:ext cx="7183943" cy="584775"/>
          </a:xfrm>
          <a:prstGeom prst="rect">
            <a:avLst/>
          </a:prstGeom>
          <a:noFill/>
        </p:spPr>
        <p:txBody>
          <a:bodyPr wrap="square" lIns="91440" tIns="45720" rIns="91440" bIns="45720" anchor="t">
            <a:spAutoFit/>
          </a:bodyPr>
          <a:lstStyle/>
          <a:p>
            <a:r>
              <a:rPr lang="en-NZ" sz="3200" dirty="0">
                <a:latin typeface="Poppins"/>
                <a:cs typeface="Poppins"/>
              </a:rPr>
              <a:t>High-Quality Teaching Practices</a:t>
            </a:r>
            <a:endParaRPr lang="en-NZ" sz="3200" dirty="0">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EE633E44-C54A-305F-3512-2EB853ED7E4D}"/>
              </a:ext>
            </a:extLst>
          </p:cNvPr>
          <p:cNvSpPr txBox="1"/>
          <p:nvPr/>
        </p:nvSpPr>
        <p:spPr>
          <a:xfrm>
            <a:off x="856891" y="1279411"/>
            <a:ext cx="10938038" cy="2800767"/>
          </a:xfrm>
          <a:prstGeom prst="rect">
            <a:avLst/>
          </a:prstGeom>
          <a:noFill/>
        </p:spPr>
        <p:txBody>
          <a:bodyPr wrap="square" lIns="91440" tIns="45720" rIns="91440" bIns="45720" anchor="t">
            <a:spAutoFit/>
          </a:bodyPr>
          <a:lstStyle/>
          <a:p>
            <a:pPr>
              <a:spcAft>
                <a:spcPts val="1200"/>
              </a:spcAft>
            </a:pPr>
            <a:r>
              <a:rPr lang="en-US" sz="1400" b="1" dirty="0">
                <a:latin typeface="Poppins"/>
                <a:cs typeface="Poppins"/>
              </a:rPr>
              <a:t>Affirm and value the whole child by:</a:t>
            </a:r>
          </a:p>
          <a:p>
            <a:pPr>
              <a:spcAft>
                <a:spcPts val="1200"/>
              </a:spcAft>
            </a:pPr>
            <a:r>
              <a:rPr lang="en-US" sz="1400" dirty="0">
                <a:latin typeface="Poppins"/>
                <a:cs typeface="Poppins"/>
              </a:rPr>
              <a:t>Providing experiences that appeal to the strengths, aspirations, interests, and dispositions of mokopuna so that they can thrive in a learning environment that feels, sounds, and looks like it was designed for them.</a:t>
            </a:r>
          </a:p>
          <a:p>
            <a:pPr>
              <a:spcAft>
                <a:spcPts val="1200"/>
              </a:spcAft>
            </a:pPr>
            <a:r>
              <a:rPr lang="en-US" sz="1400" b="1" dirty="0">
                <a:latin typeface="Poppins"/>
                <a:cs typeface="Poppins"/>
              </a:rPr>
              <a:t>Continue to promote language learning by:</a:t>
            </a:r>
          </a:p>
          <a:p>
            <a:pPr>
              <a:spcAft>
                <a:spcPts val="1200"/>
              </a:spcAft>
            </a:pPr>
            <a:r>
              <a:rPr lang="en-US" sz="1400" dirty="0">
                <a:latin typeface="Poppins"/>
                <a:cs typeface="Poppins"/>
              </a:rPr>
              <a:t>Providing Te Ao Māori experiences that develop mokopuna to be </a:t>
            </a:r>
            <a:r>
              <a:rPr lang="en-NZ" sz="1400" dirty="0">
                <a:latin typeface="Poppins"/>
                <a:cs typeface="Calibri"/>
              </a:rPr>
              <a:t>proficient, communicators, engagers and evaluators of ideas, able to articulate their thoughts, opinions, feelings and understandings as confident users of te reo matatini.</a:t>
            </a:r>
            <a:endParaRPr lang="en-US" sz="1400" b="1" dirty="0">
              <a:latin typeface="Poppins" panose="00000500000000000000" pitchFamily="2" charset="0"/>
              <a:cs typeface="Poppins" panose="00000500000000000000" pitchFamily="2" charset="0"/>
            </a:endParaRPr>
          </a:p>
          <a:p>
            <a:pPr>
              <a:spcAft>
                <a:spcPts val="1200"/>
              </a:spcAft>
            </a:pPr>
            <a:r>
              <a:rPr lang="en-US" sz="1400" b="1" dirty="0">
                <a:latin typeface="Poppins"/>
                <a:cs typeface="Poppins"/>
              </a:rPr>
              <a:t>Embrace learner agency and explicitly teach mokopuna how to learn by:</a:t>
            </a:r>
          </a:p>
          <a:p>
            <a:pPr>
              <a:spcAft>
                <a:spcPts val="1200"/>
              </a:spcAft>
            </a:pPr>
            <a:r>
              <a:rPr lang="en-US" sz="1400" dirty="0">
                <a:latin typeface="Poppins"/>
                <a:cs typeface="Poppins"/>
              </a:rPr>
              <a:t>Supporting mokopuna to acquire language and strategies to use their higher order thinking skills so that they confidently reflect on their own learning to become better learners and can communicate what works for them.</a:t>
            </a:r>
          </a:p>
        </p:txBody>
      </p:sp>
      <p:grpSp>
        <p:nvGrpSpPr>
          <p:cNvPr id="14" name="Group 13">
            <a:extLst>
              <a:ext uri="{FF2B5EF4-FFF2-40B4-BE49-F238E27FC236}">
                <a16:creationId xmlns:a16="http://schemas.microsoft.com/office/drawing/2014/main" id="{A90AA51A-E75A-8A6E-9AD0-D494A916B31E}"/>
              </a:ext>
            </a:extLst>
          </p:cNvPr>
          <p:cNvGrpSpPr/>
          <p:nvPr/>
        </p:nvGrpSpPr>
        <p:grpSpPr>
          <a:xfrm flipV="1">
            <a:off x="-3568" y="892711"/>
            <a:ext cx="10219382" cy="201811"/>
            <a:chOff x="-20986" y="1252249"/>
            <a:chExt cx="10219382" cy="201811"/>
          </a:xfrm>
          <a:solidFill>
            <a:srgbClr val="63B2C6"/>
          </a:solidFill>
        </p:grpSpPr>
        <p:cxnSp>
          <p:nvCxnSpPr>
            <p:cNvPr id="15" name="Straight Connector 14">
              <a:extLst>
                <a:ext uri="{FF2B5EF4-FFF2-40B4-BE49-F238E27FC236}">
                  <a16:creationId xmlns:a16="http://schemas.microsoft.com/office/drawing/2014/main" id="{9F2E8D87-0383-294B-370A-7B5647598851}"/>
                </a:ext>
              </a:extLst>
            </p:cNvPr>
            <p:cNvCxnSpPr/>
            <p:nvPr/>
          </p:nvCxnSpPr>
          <p:spPr>
            <a:xfrm>
              <a:off x="-20986"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50BC549-56AC-119C-C30A-66AF43311004}"/>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nvGrpSpPr>
            <p:cNvPr id="17" name="Group 16">
              <a:extLst>
                <a:ext uri="{FF2B5EF4-FFF2-40B4-BE49-F238E27FC236}">
                  <a16:creationId xmlns:a16="http://schemas.microsoft.com/office/drawing/2014/main" id="{1BC0EC5B-EE30-1921-CEE4-155E126E9E18}"/>
                </a:ext>
              </a:extLst>
            </p:cNvPr>
            <p:cNvGrpSpPr/>
            <p:nvPr/>
          </p:nvGrpSpPr>
          <p:grpSpPr>
            <a:xfrm>
              <a:off x="-8710" y="1252249"/>
              <a:ext cx="10207106" cy="151747"/>
              <a:chOff x="-8351" y="1300726"/>
              <a:chExt cx="9786937" cy="151747"/>
            </a:xfrm>
            <a:grpFill/>
          </p:grpSpPr>
          <p:cxnSp>
            <p:nvCxnSpPr>
              <p:cNvPr id="18" name="Straight Connector 17">
                <a:extLst>
                  <a:ext uri="{FF2B5EF4-FFF2-40B4-BE49-F238E27FC236}">
                    <a16:creationId xmlns:a16="http://schemas.microsoft.com/office/drawing/2014/main" id="{E0B40136-0B27-5A00-48BD-76A5FB454CD1}"/>
                  </a:ext>
                </a:extLst>
              </p:cNvPr>
              <p:cNvCxnSpPr/>
              <p:nvPr/>
            </p:nvCxnSpPr>
            <p:spPr>
              <a:xfrm>
                <a:off x="-8351"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0E7E18A0-8BAB-6AB9-454B-EEBCAE422049}"/>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grpSp>
      <p:grpSp>
        <p:nvGrpSpPr>
          <p:cNvPr id="32" name="Group 31">
            <a:extLst>
              <a:ext uri="{FF2B5EF4-FFF2-40B4-BE49-F238E27FC236}">
                <a16:creationId xmlns:a16="http://schemas.microsoft.com/office/drawing/2014/main" id="{6B1FBC69-9F76-CD01-7E8F-70E41EAF948D}"/>
              </a:ext>
            </a:extLst>
          </p:cNvPr>
          <p:cNvGrpSpPr/>
          <p:nvPr/>
        </p:nvGrpSpPr>
        <p:grpSpPr>
          <a:xfrm rot="5400000">
            <a:off x="-2475491" y="2970138"/>
            <a:ext cx="6142089" cy="201811"/>
            <a:chOff x="4056307" y="1252249"/>
            <a:chExt cx="6142089" cy="201811"/>
          </a:xfrm>
          <a:solidFill>
            <a:srgbClr val="63B2C6"/>
          </a:solidFill>
        </p:grpSpPr>
        <p:cxnSp>
          <p:nvCxnSpPr>
            <p:cNvPr id="33" name="Straight Connector 32">
              <a:extLst>
                <a:ext uri="{FF2B5EF4-FFF2-40B4-BE49-F238E27FC236}">
                  <a16:creationId xmlns:a16="http://schemas.microsoft.com/office/drawing/2014/main" id="{4082A72F-B0C6-5554-4744-9164A64C67D7}"/>
                </a:ext>
              </a:extLst>
            </p:cNvPr>
            <p:cNvCxnSpPr>
              <a:cxnSpLocks/>
            </p:cNvCxnSpPr>
            <p:nvPr/>
          </p:nvCxnSpPr>
          <p:spPr>
            <a:xfrm rot="16200000">
              <a:off x="6870647" y="-1373928"/>
              <a:ext cx="1" cy="5628682"/>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C968006B-5E79-C230-CF3B-DA07F6542119}"/>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nvGrpSpPr>
            <p:cNvPr id="35" name="Group 34">
              <a:extLst>
                <a:ext uri="{FF2B5EF4-FFF2-40B4-BE49-F238E27FC236}">
                  <a16:creationId xmlns:a16="http://schemas.microsoft.com/office/drawing/2014/main" id="{6C18182A-636E-86AD-4514-ABABFA1AE852}"/>
                </a:ext>
              </a:extLst>
            </p:cNvPr>
            <p:cNvGrpSpPr/>
            <p:nvPr/>
          </p:nvGrpSpPr>
          <p:grpSpPr>
            <a:xfrm>
              <a:off x="4056308" y="1252249"/>
              <a:ext cx="6142088" cy="151747"/>
              <a:chOff x="3889333" y="1300726"/>
              <a:chExt cx="5889253" cy="151747"/>
            </a:xfrm>
            <a:grpFill/>
          </p:grpSpPr>
          <p:cxnSp>
            <p:nvCxnSpPr>
              <p:cNvPr id="36" name="Straight Connector 35">
                <a:extLst>
                  <a:ext uri="{FF2B5EF4-FFF2-40B4-BE49-F238E27FC236}">
                    <a16:creationId xmlns:a16="http://schemas.microsoft.com/office/drawing/2014/main" id="{C0509F5E-1B64-9E21-C2EA-2DBFB9B3A9F6}"/>
                  </a:ext>
                </a:extLst>
              </p:cNvPr>
              <p:cNvCxnSpPr>
                <a:cxnSpLocks/>
              </p:cNvCxnSpPr>
              <p:nvPr/>
            </p:nvCxnSpPr>
            <p:spPr>
              <a:xfrm rot="16200000">
                <a:off x="6793479" y="-1463732"/>
                <a:ext cx="0" cy="5808291"/>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07E90A31-D56A-8086-8E5C-AEB1452B6414}"/>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grpSp>
      <p:sp>
        <p:nvSpPr>
          <p:cNvPr id="47" name="Rectangle 2">
            <a:extLst>
              <a:ext uri="{FF2B5EF4-FFF2-40B4-BE49-F238E27FC236}">
                <a16:creationId xmlns:a16="http://schemas.microsoft.com/office/drawing/2014/main" id="{95D6FC27-8C5E-E1A2-A543-3BE04EBE4D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NZ" dirty="0"/>
          </a:p>
        </p:txBody>
      </p:sp>
      <p:grpSp>
        <p:nvGrpSpPr>
          <p:cNvPr id="5" name="Group 4">
            <a:extLst>
              <a:ext uri="{FF2B5EF4-FFF2-40B4-BE49-F238E27FC236}">
                <a16:creationId xmlns:a16="http://schemas.microsoft.com/office/drawing/2014/main" id="{AA67F3CE-5F6C-8DC8-D3E0-3790706EF5EB}"/>
              </a:ext>
            </a:extLst>
          </p:cNvPr>
          <p:cNvGrpSpPr/>
          <p:nvPr/>
        </p:nvGrpSpPr>
        <p:grpSpPr>
          <a:xfrm>
            <a:off x="8708" y="6460459"/>
            <a:ext cx="12186861" cy="407664"/>
            <a:chOff x="-152218" y="6482222"/>
            <a:chExt cx="12891217" cy="407664"/>
          </a:xfrm>
        </p:grpSpPr>
        <p:grpSp>
          <p:nvGrpSpPr>
            <p:cNvPr id="7" name="Group 6">
              <a:extLst>
                <a:ext uri="{FF2B5EF4-FFF2-40B4-BE49-F238E27FC236}">
                  <a16:creationId xmlns:a16="http://schemas.microsoft.com/office/drawing/2014/main" id="{FFBEC091-B526-E79A-C039-A78577DA8235}"/>
                </a:ext>
              </a:extLst>
            </p:cNvPr>
            <p:cNvGrpSpPr/>
            <p:nvPr/>
          </p:nvGrpSpPr>
          <p:grpSpPr>
            <a:xfrm>
              <a:off x="8451047" y="6482222"/>
              <a:ext cx="4287952" cy="407661"/>
              <a:chOff x="1" y="6273048"/>
              <a:chExt cx="6095999" cy="579555"/>
            </a:xfrm>
          </p:grpSpPr>
          <p:pic>
            <p:nvPicPr>
              <p:cNvPr id="24" name="Picture 23" descr="A picture containing text&#10;&#10;Description automatically generated">
                <a:extLst>
                  <a:ext uri="{FF2B5EF4-FFF2-40B4-BE49-F238E27FC236}">
                    <a16:creationId xmlns:a16="http://schemas.microsoft.com/office/drawing/2014/main" id="{32047793-9326-5633-0CC5-14CA8D0ED400}"/>
                  </a:ext>
                </a:extLst>
              </p:cNvPr>
              <p:cNvPicPr>
                <a:picLocks noChangeAspect="1"/>
              </p:cNvPicPr>
              <p:nvPr/>
            </p:nvPicPr>
            <p:blipFill>
              <a:blip r:embed="rId3"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1" y="6273048"/>
                <a:ext cx="3038274" cy="579555"/>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99579F35-1311-C718-2930-537BAA7D65F7}"/>
                  </a:ext>
                </a:extLst>
              </p:cNvPr>
              <p:cNvPicPr>
                <a:picLocks noChangeAspect="1"/>
              </p:cNvPicPr>
              <p:nvPr/>
            </p:nvPicPr>
            <p:blipFill>
              <a:blip r:embed="rId3"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3057726" y="6273048"/>
                <a:ext cx="3038274" cy="579555"/>
              </a:xfrm>
              <a:prstGeom prst="rect">
                <a:avLst/>
              </a:prstGeom>
            </p:spPr>
          </p:pic>
        </p:grpSp>
        <p:grpSp>
          <p:nvGrpSpPr>
            <p:cNvPr id="9" name="Group 8">
              <a:extLst>
                <a:ext uri="{FF2B5EF4-FFF2-40B4-BE49-F238E27FC236}">
                  <a16:creationId xmlns:a16="http://schemas.microsoft.com/office/drawing/2014/main" id="{C95E3B91-F07D-E787-5F97-E1C2318CF47C}"/>
                </a:ext>
              </a:extLst>
            </p:cNvPr>
            <p:cNvGrpSpPr/>
            <p:nvPr/>
          </p:nvGrpSpPr>
          <p:grpSpPr>
            <a:xfrm>
              <a:off x="-152218" y="6482224"/>
              <a:ext cx="8589582" cy="407662"/>
              <a:chOff x="1" y="6273047"/>
              <a:chExt cx="12211449" cy="579556"/>
            </a:xfrm>
          </p:grpSpPr>
          <p:pic>
            <p:nvPicPr>
              <p:cNvPr id="12" name="Picture 11" descr="A picture containing text&#10;&#10;Description automatically generated">
                <a:extLst>
                  <a:ext uri="{FF2B5EF4-FFF2-40B4-BE49-F238E27FC236}">
                    <a16:creationId xmlns:a16="http://schemas.microsoft.com/office/drawing/2014/main" id="{8E783D20-2B6A-85C8-96B0-9699B2E16C86}"/>
                  </a:ext>
                </a:extLst>
              </p:cNvPr>
              <p:cNvPicPr>
                <a:picLocks noChangeAspect="1"/>
              </p:cNvPicPr>
              <p:nvPr/>
            </p:nvPicPr>
            <p:blipFill>
              <a:blip r:embed="rId3"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1" y="6273048"/>
                <a:ext cx="3038274" cy="579555"/>
              </a:xfrm>
              <a:prstGeom prst="rect">
                <a:avLst/>
              </a:prstGeom>
            </p:spPr>
          </p:pic>
          <p:pic>
            <p:nvPicPr>
              <p:cNvPr id="21" name="Picture 20" descr="A picture containing text&#10;&#10;Description automatically generated">
                <a:extLst>
                  <a:ext uri="{FF2B5EF4-FFF2-40B4-BE49-F238E27FC236}">
                    <a16:creationId xmlns:a16="http://schemas.microsoft.com/office/drawing/2014/main" id="{CCD54DF8-E6FF-4475-4901-9D52F88D56A7}"/>
                  </a:ext>
                </a:extLst>
              </p:cNvPr>
              <p:cNvPicPr>
                <a:picLocks noChangeAspect="1"/>
              </p:cNvPicPr>
              <p:nvPr/>
            </p:nvPicPr>
            <p:blipFill>
              <a:blip r:embed="rId3"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3057726" y="6273048"/>
                <a:ext cx="3038274" cy="579555"/>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204EE9DC-3F9F-3FC5-E2F4-315CE9A0F9BD}"/>
                  </a:ext>
                </a:extLst>
              </p:cNvPr>
              <p:cNvPicPr>
                <a:picLocks noChangeAspect="1"/>
              </p:cNvPicPr>
              <p:nvPr/>
            </p:nvPicPr>
            <p:blipFill>
              <a:blip r:embed="rId3"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6115451" y="6273047"/>
                <a:ext cx="3038274" cy="579555"/>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F3A851F5-E4A9-AD1D-46DD-A50BC88CE524}"/>
                  </a:ext>
                </a:extLst>
              </p:cNvPr>
              <p:cNvPicPr>
                <a:picLocks noChangeAspect="1"/>
              </p:cNvPicPr>
              <p:nvPr/>
            </p:nvPicPr>
            <p:blipFill>
              <a:blip r:embed="rId3"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9173176" y="6273047"/>
                <a:ext cx="3038274" cy="579555"/>
              </a:xfrm>
              <a:prstGeom prst="rect">
                <a:avLst/>
              </a:prstGeom>
            </p:spPr>
          </p:pic>
        </p:grpSp>
      </p:grpSp>
      <p:sp>
        <p:nvSpPr>
          <p:cNvPr id="27" name="TextBox 26">
            <a:extLst>
              <a:ext uri="{FF2B5EF4-FFF2-40B4-BE49-F238E27FC236}">
                <a16:creationId xmlns:a16="http://schemas.microsoft.com/office/drawing/2014/main" id="{A82A9CFB-7AA6-4CAE-1A75-C7044BB05E84}"/>
              </a:ext>
            </a:extLst>
          </p:cNvPr>
          <p:cNvSpPr txBox="1"/>
          <p:nvPr/>
        </p:nvSpPr>
        <p:spPr>
          <a:xfrm>
            <a:off x="915950" y="4249294"/>
            <a:ext cx="10916872" cy="1661993"/>
          </a:xfrm>
          <a:prstGeom prst="rect">
            <a:avLst/>
          </a:prstGeom>
          <a:noFill/>
        </p:spPr>
        <p:txBody>
          <a:bodyPr wrap="square" lIns="91440" tIns="45720" rIns="91440" bIns="45720" anchor="t">
            <a:spAutoFit/>
          </a:bodyPr>
          <a:lstStyle/>
          <a:p>
            <a:pPr>
              <a:spcAft>
                <a:spcPts val="1200"/>
              </a:spcAft>
            </a:pPr>
            <a:r>
              <a:rPr lang="en-US" sz="1600" b="1" dirty="0">
                <a:solidFill>
                  <a:srgbClr val="63B2C6"/>
                </a:solidFill>
                <a:latin typeface="Poppins" panose="00000500000000000000" pitchFamily="2" charset="0"/>
                <a:cs typeface="Poppins" panose="00000500000000000000" pitchFamily="2" charset="0"/>
              </a:rPr>
              <a:t>Hei wānanga:</a:t>
            </a:r>
            <a:endParaRPr lang="en-US" sz="1600" dirty="0">
              <a:solidFill>
                <a:srgbClr val="63B2C6"/>
              </a:solidFill>
              <a:latin typeface="Poppins" panose="00000500000000000000" pitchFamily="2" charset="0"/>
              <a:cs typeface="Poppins" panose="00000500000000000000" pitchFamily="2" charset="0"/>
            </a:endParaRPr>
          </a:p>
          <a:p>
            <a:pPr marL="285750" indent="-285750">
              <a:spcAft>
                <a:spcPts val="1200"/>
              </a:spcAft>
              <a:buFont typeface="Arial" panose="020B0604020202020204" pitchFamily="34" charset="0"/>
              <a:buChar char="•"/>
            </a:pPr>
            <a:r>
              <a:rPr lang="en-US" sz="1400" i="1" dirty="0">
                <a:latin typeface="Poppins"/>
                <a:cs typeface="Poppins"/>
              </a:rPr>
              <a:t>As a kaiako, which of the high-quality teaching practices are visible in your practice? What examples can you share?</a:t>
            </a:r>
            <a:endParaRPr lang="en-US" sz="1400" i="1" dirty="0">
              <a:latin typeface="Poppins" panose="00000500000000000000" pitchFamily="2" charset="0"/>
              <a:cs typeface="Poppins" panose="00000500000000000000" pitchFamily="2" charset="0"/>
            </a:endParaRPr>
          </a:p>
          <a:p>
            <a:pPr marL="285750" indent="-285750">
              <a:spcAft>
                <a:spcPts val="1200"/>
              </a:spcAft>
              <a:buFont typeface="Arial" panose="020B0604020202020204" pitchFamily="34" charset="0"/>
              <a:buChar char="•"/>
            </a:pPr>
            <a:r>
              <a:rPr lang="en-US" sz="1400" i="1" dirty="0">
                <a:latin typeface="Poppins"/>
                <a:cs typeface="Poppins"/>
              </a:rPr>
              <a:t>How might whānau contribute to these teaching practices?</a:t>
            </a:r>
            <a:endParaRPr lang="en-US" sz="1400" i="1" dirty="0">
              <a:latin typeface="Poppins" panose="00000500000000000000" pitchFamily="2" charset="0"/>
              <a:cs typeface="Poppins" panose="00000500000000000000" pitchFamily="2" charset="0"/>
            </a:endParaRPr>
          </a:p>
          <a:p>
            <a:pPr marL="285750" indent="-285750">
              <a:spcAft>
                <a:spcPts val="1200"/>
              </a:spcAft>
              <a:buFont typeface="Arial" panose="020B0604020202020204" pitchFamily="34" charset="0"/>
              <a:buChar char="•"/>
            </a:pPr>
            <a:r>
              <a:rPr lang="en-US" sz="1400" i="1" dirty="0">
                <a:latin typeface="Poppins"/>
                <a:cs typeface="Poppins"/>
              </a:rPr>
              <a:t>What is the shared understanding as a kura on high-quality teaching practices?</a:t>
            </a:r>
          </a:p>
        </p:txBody>
      </p:sp>
      <p:sp>
        <p:nvSpPr>
          <p:cNvPr id="29" name="Rectangle 2">
            <a:extLst>
              <a:ext uri="{FF2B5EF4-FFF2-40B4-BE49-F238E27FC236}">
                <a16:creationId xmlns:a16="http://schemas.microsoft.com/office/drawing/2014/main" id="{041D2D80-4DC5-5831-FD81-8FB5A5272EE3}"/>
              </a:ext>
            </a:extLst>
          </p:cNvPr>
          <p:cNvSpPr>
            <a:spLocks noChangeArrowheads="1"/>
          </p:cNvSpPr>
          <p:nvPr/>
        </p:nvSpPr>
        <p:spPr bwMode="auto">
          <a:xfrm>
            <a:off x="11207455" y="9220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NZ" dirty="0"/>
          </a:p>
        </p:txBody>
      </p:sp>
      <p:sp>
        <p:nvSpPr>
          <p:cNvPr id="28" name="Slide Number Placeholder 21">
            <a:extLst>
              <a:ext uri="{FF2B5EF4-FFF2-40B4-BE49-F238E27FC236}">
                <a16:creationId xmlns:a16="http://schemas.microsoft.com/office/drawing/2014/main" id="{44413E22-057C-A346-AC74-BDFD77944DE1}"/>
              </a:ext>
            </a:extLst>
          </p:cNvPr>
          <p:cNvSpPr>
            <a:spLocks noGrp="1"/>
          </p:cNvSpPr>
          <p:nvPr>
            <p:ph type="sldNum" sz="quarter" idx="12"/>
          </p:nvPr>
        </p:nvSpPr>
        <p:spPr>
          <a:xfrm>
            <a:off x="9274488" y="6126044"/>
            <a:ext cx="2743200" cy="365125"/>
          </a:xfrm>
        </p:spPr>
        <p:txBody>
          <a:bodyPr/>
          <a:lstStyle/>
          <a:p>
            <a:fld id="{AADC102A-893D-4746-89DD-B95CB8D60466}" type="slidenum">
              <a:rPr lang="en-NZ" b="1" smtClean="0">
                <a:latin typeface="Poppins" panose="00000500000000000000" pitchFamily="2" charset="0"/>
                <a:cs typeface="Poppins" panose="00000500000000000000" pitchFamily="2" charset="0"/>
              </a:rPr>
              <a:t>17</a:t>
            </a:fld>
            <a:endParaRPr lang="en-NZ" b="1" dirty="0">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038AEC83-07DF-5AE3-F042-3B9FBFDE4F14}"/>
              </a:ext>
            </a:extLst>
          </p:cNvPr>
          <p:cNvSpPr txBox="1"/>
          <p:nvPr/>
        </p:nvSpPr>
        <p:spPr>
          <a:xfrm>
            <a:off x="776026" y="6002219"/>
            <a:ext cx="10871261" cy="369332"/>
          </a:xfrm>
          <a:prstGeom prst="rect">
            <a:avLst/>
          </a:prstGeom>
          <a:noFill/>
        </p:spPr>
        <p:txBody>
          <a:bodyPr wrap="square" lIns="91440" tIns="45720" rIns="91440" bIns="45720" rtlCol="0" anchor="t">
            <a:spAutoFit/>
          </a:bodyPr>
          <a:lstStyle/>
          <a:p>
            <a:r>
              <a:rPr lang="en-US" sz="900" dirty="0">
                <a:latin typeface="Poppins"/>
                <a:cs typeface="Poppins"/>
              </a:rPr>
              <a:t>*Learning Dispositions:  Learning dispositions are inherent traits and attitudes that shape one's approach to learning. They encompass attributes like curiosity, resilience, adaptability, and a growth mindset, influencing how individuals engage with and navigate the learning process.</a:t>
            </a:r>
          </a:p>
        </p:txBody>
      </p:sp>
    </p:spTree>
    <p:extLst>
      <p:ext uri="{BB962C8B-B14F-4D97-AF65-F5344CB8AC3E}">
        <p14:creationId xmlns:p14="http://schemas.microsoft.com/office/powerpoint/2010/main" val="2552748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90AA51A-E75A-8A6E-9AD0-D494A916B31E}"/>
              </a:ext>
            </a:extLst>
          </p:cNvPr>
          <p:cNvGrpSpPr/>
          <p:nvPr/>
        </p:nvGrpSpPr>
        <p:grpSpPr>
          <a:xfrm flipV="1">
            <a:off x="-3568" y="892711"/>
            <a:ext cx="10219382" cy="201811"/>
            <a:chOff x="-20986" y="1252249"/>
            <a:chExt cx="10219382" cy="201811"/>
          </a:xfrm>
          <a:solidFill>
            <a:srgbClr val="63B2C6"/>
          </a:solidFill>
        </p:grpSpPr>
        <p:cxnSp>
          <p:nvCxnSpPr>
            <p:cNvPr id="15" name="Straight Connector 14">
              <a:extLst>
                <a:ext uri="{FF2B5EF4-FFF2-40B4-BE49-F238E27FC236}">
                  <a16:creationId xmlns:a16="http://schemas.microsoft.com/office/drawing/2014/main" id="{9F2E8D87-0383-294B-370A-7B5647598851}"/>
                </a:ext>
              </a:extLst>
            </p:cNvPr>
            <p:cNvCxnSpPr/>
            <p:nvPr/>
          </p:nvCxnSpPr>
          <p:spPr>
            <a:xfrm>
              <a:off x="-20986"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50BC549-56AC-119C-C30A-66AF43311004}"/>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nvGrpSpPr>
            <p:cNvPr id="17" name="Group 16">
              <a:extLst>
                <a:ext uri="{FF2B5EF4-FFF2-40B4-BE49-F238E27FC236}">
                  <a16:creationId xmlns:a16="http://schemas.microsoft.com/office/drawing/2014/main" id="{1BC0EC5B-EE30-1921-CEE4-155E126E9E18}"/>
                </a:ext>
              </a:extLst>
            </p:cNvPr>
            <p:cNvGrpSpPr/>
            <p:nvPr/>
          </p:nvGrpSpPr>
          <p:grpSpPr>
            <a:xfrm>
              <a:off x="-8710" y="1252249"/>
              <a:ext cx="10207106" cy="151747"/>
              <a:chOff x="-8351" y="1300726"/>
              <a:chExt cx="9786937" cy="151747"/>
            </a:xfrm>
            <a:grpFill/>
          </p:grpSpPr>
          <p:cxnSp>
            <p:nvCxnSpPr>
              <p:cNvPr id="18" name="Straight Connector 17">
                <a:extLst>
                  <a:ext uri="{FF2B5EF4-FFF2-40B4-BE49-F238E27FC236}">
                    <a16:creationId xmlns:a16="http://schemas.microsoft.com/office/drawing/2014/main" id="{E0B40136-0B27-5A00-48BD-76A5FB454CD1}"/>
                  </a:ext>
                </a:extLst>
              </p:cNvPr>
              <p:cNvCxnSpPr/>
              <p:nvPr/>
            </p:nvCxnSpPr>
            <p:spPr>
              <a:xfrm>
                <a:off x="-8351"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0E7E18A0-8BAB-6AB9-454B-EEBCAE422049}"/>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grpSp>
      <p:sp>
        <p:nvSpPr>
          <p:cNvPr id="4" name="TextBox 3">
            <a:extLst>
              <a:ext uri="{FF2B5EF4-FFF2-40B4-BE49-F238E27FC236}">
                <a16:creationId xmlns:a16="http://schemas.microsoft.com/office/drawing/2014/main" id="{A93DA0D6-9B0A-E9BE-ADCE-2CFF8C6A4AC4}"/>
              </a:ext>
            </a:extLst>
          </p:cNvPr>
          <p:cNvSpPr txBox="1"/>
          <p:nvPr/>
        </p:nvSpPr>
        <p:spPr>
          <a:xfrm>
            <a:off x="780481" y="214599"/>
            <a:ext cx="9818608" cy="584775"/>
          </a:xfrm>
          <a:prstGeom prst="rect">
            <a:avLst/>
          </a:prstGeom>
          <a:noFill/>
        </p:spPr>
        <p:txBody>
          <a:bodyPr wrap="square" lIns="91440" tIns="45720" rIns="91440" bIns="45720" anchor="t">
            <a:spAutoFit/>
          </a:bodyPr>
          <a:lstStyle/>
          <a:p>
            <a:r>
              <a:rPr lang="en-NZ" sz="3200" dirty="0">
                <a:latin typeface="Poppins"/>
                <a:cs typeface="Poppins"/>
              </a:rPr>
              <a:t>He aha e whai ake nei?</a:t>
            </a:r>
            <a:endParaRPr lang="en-US" dirty="0"/>
          </a:p>
        </p:txBody>
      </p:sp>
      <p:sp>
        <p:nvSpPr>
          <p:cNvPr id="3" name="TextBox 2">
            <a:extLst>
              <a:ext uri="{FF2B5EF4-FFF2-40B4-BE49-F238E27FC236}">
                <a16:creationId xmlns:a16="http://schemas.microsoft.com/office/drawing/2014/main" id="{F2777532-D8E8-7073-575F-14435064522B}"/>
              </a:ext>
            </a:extLst>
          </p:cNvPr>
          <p:cNvSpPr txBox="1"/>
          <p:nvPr/>
        </p:nvSpPr>
        <p:spPr>
          <a:xfrm>
            <a:off x="1006386" y="1277620"/>
            <a:ext cx="11011302" cy="5078313"/>
          </a:xfrm>
          <a:prstGeom prst="rect">
            <a:avLst/>
          </a:prstGeom>
          <a:noFill/>
        </p:spPr>
        <p:txBody>
          <a:bodyPr wrap="square" lIns="91440" tIns="45720" rIns="91440" bIns="45720" rtlCol="0" anchor="t">
            <a:spAutoFit/>
          </a:bodyPr>
          <a:lstStyle/>
          <a:p>
            <a:r>
              <a:rPr lang="en-US" sz="2000" dirty="0">
                <a:latin typeface="Poppins"/>
                <a:ea typeface="Calibri" panose="020F0502020204030204" pitchFamily="34" charset="0"/>
                <a:cs typeface="Poppins"/>
              </a:rPr>
              <a:t>By TOD 3 The Ako Framework will be updated with feedback from targeted engagements.</a:t>
            </a:r>
          </a:p>
          <a:p>
            <a:endParaRPr lang="en-US" sz="2400" dirty="0">
              <a:latin typeface="Poppins"/>
              <a:ea typeface="Calibri" panose="020F0502020204030204" pitchFamily="34" charset="0"/>
              <a:cs typeface="Poppins"/>
            </a:endParaRPr>
          </a:p>
          <a:p>
            <a:endParaRPr lang="en-US" sz="2400" dirty="0">
              <a:latin typeface="Poppins"/>
              <a:ea typeface="Calibri" panose="020F0502020204030204" pitchFamily="34" charset="0"/>
              <a:cs typeface="Poppins"/>
            </a:endParaRPr>
          </a:p>
          <a:p>
            <a:endParaRPr lang="en-US" sz="2400" dirty="0">
              <a:latin typeface="Poppins"/>
              <a:ea typeface="Calibri" panose="020F0502020204030204" pitchFamily="34" charset="0"/>
              <a:cs typeface="Poppins"/>
            </a:endParaRPr>
          </a:p>
          <a:p>
            <a:endParaRPr lang="en-US" sz="2400" dirty="0">
              <a:latin typeface="Poppins"/>
              <a:ea typeface="Calibri" panose="020F0502020204030204" pitchFamily="34" charset="0"/>
              <a:cs typeface="Poppins"/>
            </a:endParaRPr>
          </a:p>
          <a:p>
            <a:endParaRPr lang="en-US" sz="2400" dirty="0">
              <a:latin typeface="Poppins"/>
              <a:ea typeface="Calibri" panose="020F0502020204030204" pitchFamily="34" charset="0"/>
              <a:cs typeface="Poppins"/>
            </a:endParaRPr>
          </a:p>
          <a:p>
            <a:endParaRPr lang="en-US" sz="2400" dirty="0">
              <a:latin typeface="Poppins"/>
              <a:ea typeface="Calibri" panose="020F0502020204030204" pitchFamily="34" charset="0"/>
              <a:cs typeface="Poppins"/>
            </a:endParaRPr>
          </a:p>
          <a:p>
            <a:endParaRPr lang="en-US" sz="2400" dirty="0">
              <a:latin typeface="Poppins"/>
              <a:ea typeface="Calibri" panose="020F0502020204030204" pitchFamily="34" charset="0"/>
              <a:cs typeface="Poppins"/>
            </a:endParaRPr>
          </a:p>
          <a:p>
            <a:endParaRPr lang="en-US" sz="1800" b="0" i="0" u="none" strike="noStrike" dirty="0">
              <a:solidFill>
                <a:srgbClr val="000000"/>
              </a:solidFill>
              <a:effectLst/>
              <a:latin typeface="Poppins" panose="00000500000000000000" pitchFamily="2" charset="0"/>
            </a:endParaRPr>
          </a:p>
          <a:p>
            <a:endParaRPr lang="en-US" dirty="0">
              <a:solidFill>
                <a:srgbClr val="000000"/>
              </a:solidFill>
              <a:latin typeface="Poppins" panose="00000500000000000000" pitchFamily="2" charset="0"/>
            </a:endParaRPr>
          </a:p>
          <a:p>
            <a:endParaRPr lang="en-US" sz="1800" b="0" i="0" u="none" strike="noStrike" dirty="0">
              <a:solidFill>
                <a:srgbClr val="000000"/>
              </a:solidFill>
              <a:effectLst/>
              <a:latin typeface="Poppins" panose="00000500000000000000" pitchFamily="2" charset="0"/>
            </a:endParaRPr>
          </a:p>
          <a:p>
            <a:r>
              <a:rPr lang="en-US" sz="1800" b="0" i="0" u="none" strike="noStrike" dirty="0">
                <a:solidFill>
                  <a:srgbClr val="000000"/>
                </a:solidFill>
                <a:effectLst/>
                <a:latin typeface="Poppins"/>
                <a:cs typeface="Poppins"/>
              </a:rPr>
              <a:t>Tēnā, tuarihia te katoa o ngā urupare kia taea ai e mātou te whakapai ake ngā ihirangi ka whakawāteahia ai mō te Tautoko Rā Kaiako e whai ake nei tukuna ki </a:t>
            </a:r>
            <a:r>
              <a:rPr lang="en-US" sz="1800" b="0" i="0" u="sng" strike="noStrike" dirty="0">
                <a:solidFill>
                  <a:srgbClr val="63B2C6"/>
                </a:solidFill>
                <a:effectLst/>
                <a:latin typeface="Poppins"/>
                <a:cs typeface="Poppins"/>
                <a:hlinkClick r:id="rId3">
                  <a:extLst>
                    <a:ext uri="{A12FA001-AC4F-418D-AE19-62706E023703}">
                      <ahyp:hlinkClr xmlns:ahyp="http://schemas.microsoft.com/office/drawing/2018/hyperlinkcolor" val="tx"/>
                    </a:ext>
                  </a:extLst>
                </a:hlinkClick>
              </a:rPr>
              <a:t>TeReo.MaoriGroup@education.govt.nz</a:t>
            </a:r>
            <a:endParaRPr lang="en-US" sz="2400" dirty="0">
              <a:solidFill>
                <a:srgbClr val="63B2C6"/>
              </a:solidFill>
              <a:latin typeface="Poppins"/>
              <a:ea typeface="Calibri" panose="020F0502020204030204" pitchFamily="34" charset="0"/>
              <a:cs typeface="Poppins"/>
              <a:hlinkClick r:id="rId3">
                <a:extLst>
                  <a:ext uri="{A12FA001-AC4F-418D-AE19-62706E023703}">
                    <ahyp:hlinkClr xmlns:ahyp="http://schemas.microsoft.com/office/drawing/2018/hyperlinkcolor" val="tx"/>
                  </a:ext>
                </a:extLst>
              </a:hlinkClick>
            </a:endParaRPr>
          </a:p>
        </p:txBody>
      </p:sp>
      <p:grpSp>
        <p:nvGrpSpPr>
          <p:cNvPr id="12" name="Group 11">
            <a:extLst>
              <a:ext uri="{FF2B5EF4-FFF2-40B4-BE49-F238E27FC236}">
                <a16:creationId xmlns:a16="http://schemas.microsoft.com/office/drawing/2014/main" id="{B942DDC4-77D7-E6A8-9D23-292D3C8517D9}"/>
              </a:ext>
            </a:extLst>
          </p:cNvPr>
          <p:cNvGrpSpPr/>
          <p:nvPr/>
        </p:nvGrpSpPr>
        <p:grpSpPr>
          <a:xfrm rot="5400000">
            <a:off x="-2475491" y="2970138"/>
            <a:ext cx="6142089" cy="201811"/>
            <a:chOff x="4056307" y="1252249"/>
            <a:chExt cx="6142089" cy="201811"/>
          </a:xfrm>
          <a:solidFill>
            <a:srgbClr val="63B2C6"/>
          </a:solidFill>
        </p:grpSpPr>
        <p:cxnSp>
          <p:nvCxnSpPr>
            <p:cNvPr id="13" name="Straight Connector 12">
              <a:extLst>
                <a:ext uri="{FF2B5EF4-FFF2-40B4-BE49-F238E27FC236}">
                  <a16:creationId xmlns:a16="http://schemas.microsoft.com/office/drawing/2014/main" id="{B035D172-AD7C-16A2-C724-19A7081E28C6}"/>
                </a:ext>
              </a:extLst>
            </p:cNvPr>
            <p:cNvCxnSpPr>
              <a:cxnSpLocks/>
            </p:cNvCxnSpPr>
            <p:nvPr/>
          </p:nvCxnSpPr>
          <p:spPr>
            <a:xfrm rot="16200000">
              <a:off x="6870647" y="-1373928"/>
              <a:ext cx="1" cy="5628682"/>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BBAD10C2-1466-D386-E034-468A2EA3AA36}"/>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nvGrpSpPr>
            <p:cNvPr id="21" name="Group 20">
              <a:extLst>
                <a:ext uri="{FF2B5EF4-FFF2-40B4-BE49-F238E27FC236}">
                  <a16:creationId xmlns:a16="http://schemas.microsoft.com/office/drawing/2014/main" id="{1F947A65-29C3-AAE5-F2C2-2B7DED0F6AA6}"/>
                </a:ext>
              </a:extLst>
            </p:cNvPr>
            <p:cNvGrpSpPr/>
            <p:nvPr/>
          </p:nvGrpSpPr>
          <p:grpSpPr>
            <a:xfrm>
              <a:off x="4056308" y="1252249"/>
              <a:ext cx="6142088" cy="151747"/>
              <a:chOff x="3889333" y="1300726"/>
              <a:chExt cx="5889253" cy="151747"/>
            </a:xfrm>
            <a:grpFill/>
          </p:grpSpPr>
          <p:cxnSp>
            <p:nvCxnSpPr>
              <p:cNvPr id="22" name="Straight Connector 21">
                <a:extLst>
                  <a:ext uri="{FF2B5EF4-FFF2-40B4-BE49-F238E27FC236}">
                    <a16:creationId xmlns:a16="http://schemas.microsoft.com/office/drawing/2014/main" id="{1D8799BB-453D-D3B8-2074-BA0D6C99F792}"/>
                  </a:ext>
                </a:extLst>
              </p:cNvPr>
              <p:cNvCxnSpPr>
                <a:cxnSpLocks/>
              </p:cNvCxnSpPr>
              <p:nvPr/>
            </p:nvCxnSpPr>
            <p:spPr>
              <a:xfrm rot="16200000">
                <a:off x="6793479" y="-1463732"/>
                <a:ext cx="0" cy="5808291"/>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43213819-D6AC-AB31-6A17-7E6A66D90FC8}"/>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grpSp>
      <p:grpSp>
        <p:nvGrpSpPr>
          <p:cNvPr id="2" name="Group 1">
            <a:extLst>
              <a:ext uri="{FF2B5EF4-FFF2-40B4-BE49-F238E27FC236}">
                <a16:creationId xmlns:a16="http://schemas.microsoft.com/office/drawing/2014/main" id="{E651822E-C1BE-A378-AB6A-3194D3830ECD}"/>
              </a:ext>
            </a:extLst>
          </p:cNvPr>
          <p:cNvGrpSpPr/>
          <p:nvPr/>
        </p:nvGrpSpPr>
        <p:grpSpPr>
          <a:xfrm>
            <a:off x="-3568" y="6453007"/>
            <a:ext cx="12186860" cy="407664"/>
            <a:chOff x="-152218" y="6482222"/>
            <a:chExt cx="12891216" cy="407664"/>
          </a:xfrm>
        </p:grpSpPr>
        <p:grpSp>
          <p:nvGrpSpPr>
            <p:cNvPr id="5" name="Group 4">
              <a:extLst>
                <a:ext uri="{FF2B5EF4-FFF2-40B4-BE49-F238E27FC236}">
                  <a16:creationId xmlns:a16="http://schemas.microsoft.com/office/drawing/2014/main" id="{49F9C0B4-559B-9CBB-AB2D-F8B23C745D10}"/>
                </a:ext>
              </a:extLst>
            </p:cNvPr>
            <p:cNvGrpSpPr/>
            <p:nvPr/>
          </p:nvGrpSpPr>
          <p:grpSpPr>
            <a:xfrm>
              <a:off x="8451047" y="6482222"/>
              <a:ext cx="4287951" cy="407661"/>
              <a:chOff x="1" y="6273048"/>
              <a:chExt cx="6095999" cy="579555"/>
            </a:xfrm>
          </p:grpSpPr>
          <p:pic>
            <p:nvPicPr>
              <p:cNvPr id="11" name="Picture 10" descr="A picture containing text&#10;&#10;Description automatically generated">
                <a:extLst>
                  <a:ext uri="{FF2B5EF4-FFF2-40B4-BE49-F238E27FC236}">
                    <a16:creationId xmlns:a16="http://schemas.microsoft.com/office/drawing/2014/main" id="{98C57D78-B722-8666-2AB2-D0CAF670F22D}"/>
                  </a:ext>
                </a:extLst>
              </p:cNvPr>
              <p:cNvPicPr>
                <a:picLocks noChangeAspect="1"/>
              </p:cNvPicPr>
              <p:nvPr/>
            </p:nvPicPr>
            <p:blipFill>
              <a:blip r:embed="rId4"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1" y="6273048"/>
                <a:ext cx="3038274" cy="579555"/>
              </a:xfrm>
              <a:prstGeom prst="rect">
                <a:avLst/>
              </a:prstGeom>
            </p:spPr>
          </p:pic>
          <p:pic>
            <p:nvPicPr>
              <p:cNvPr id="26" name="Picture 25" descr="A picture containing text&#10;&#10;Description automatically generated">
                <a:extLst>
                  <a:ext uri="{FF2B5EF4-FFF2-40B4-BE49-F238E27FC236}">
                    <a16:creationId xmlns:a16="http://schemas.microsoft.com/office/drawing/2014/main" id="{E915E7FE-B9BD-43CF-EDD1-5407FD3C1276}"/>
                  </a:ext>
                </a:extLst>
              </p:cNvPr>
              <p:cNvPicPr>
                <a:picLocks noChangeAspect="1"/>
              </p:cNvPicPr>
              <p:nvPr/>
            </p:nvPicPr>
            <p:blipFill>
              <a:blip r:embed="rId4"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3057726" y="6273048"/>
                <a:ext cx="3038274" cy="579555"/>
              </a:xfrm>
              <a:prstGeom prst="rect">
                <a:avLst/>
              </a:prstGeom>
            </p:spPr>
          </p:pic>
        </p:grpSp>
        <p:grpSp>
          <p:nvGrpSpPr>
            <p:cNvPr id="6" name="Group 5">
              <a:extLst>
                <a:ext uri="{FF2B5EF4-FFF2-40B4-BE49-F238E27FC236}">
                  <a16:creationId xmlns:a16="http://schemas.microsoft.com/office/drawing/2014/main" id="{EC6598AA-6037-FBFC-6FB8-BD32706165FB}"/>
                </a:ext>
              </a:extLst>
            </p:cNvPr>
            <p:cNvGrpSpPr/>
            <p:nvPr/>
          </p:nvGrpSpPr>
          <p:grpSpPr>
            <a:xfrm>
              <a:off x="-152218" y="6482224"/>
              <a:ext cx="8589583" cy="407662"/>
              <a:chOff x="1" y="6273047"/>
              <a:chExt cx="12211449" cy="579556"/>
            </a:xfrm>
          </p:grpSpPr>
          <p:pic>
            <p:nvPicPr>
              <p:cNvPr id="7" name="Picture 6" descr="A picture containing text&#10;&#10;Description automatically generated">
                <a:extLst>
                  <a:ext uri="{FF2B5EF4-FFF2-40B4-BE49-F238E27FC236}">
                    <a16:creationId xmlns:a16="http://schemas.microsoft.com/office/drawing/2014/main" id="{6F3FE92F-5063-891A-270E-454B45E91F2E}"/>
                  </a:ext>
                </a:extLst>
              </p:cNvPr>
              <p:cNvPicPr>
                <a:picLocks noChangeAspect="1"/>
              </p:cNvPicPr>
              <p:nvPr/>
            </p:nvPicPr>
            <p:blipFill>
              <a:blip r:embed="rId4"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1" y="6273048"/>
                <a:ext cx="3038274" cy="579555"/>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39F12845-AAE7-A21A-7839-B1732E9D240E}"/>
                  </a:ext>
                </a:extLst>
              </p:cNvPr>
              <p:cNvPicPr>
                <a:picLocks noChangeAspect="1"/>
              </p:cNvPicPr>
              <p:nvPr/>
            </p:nvPicPr>
            <p:blipFill>
              <a:blip r:embed="rId4"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3057726" y="6273048"/>
                <a:ext cx="3038274" cy="579555"/>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F965C5FB-1909-5FF7-9AC5-AD2439895A08}"/>
                  </a:ext>
                </a:extLst>
              </p:cNvPr>
              <p:cNvPicPr>
                <a:picLocks noChangeAspect="1"/>
              </p:cNvPicPr>
              <p:nvPr/>
            </p:nvPicPr>
            <p:blipFill>
              <a:blip r:embed="rId4"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6115451" y="6273047"/>
                <a:ext cx="3038274" cy="579555"/>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DE9F8DCC-EC18-87C4-3545-7F6F6F156DB4}"/>
                  </a:ext>
                </a:extLst>
              </p:cNvPr>
              <p:cNvPicPr>
                <a:picLocks noChangeAspect="1"/>
              </p:cNvPicPr>
              <p:nvPr/>
            </p:nvPicPr>
            <p:blipFill>
              <a:blip r:embed="rId4"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9173176" y="6273047"/>
                <a:ext cx="3038274" cy="579555"/>
              </a:xfrm>
              <a:prstGeom prst="rect">
                <a:avLst/>
              </a:prstGeom>
            </p:spPr>
          </p:pic>
        </p:grpSp>
      </p:grpSp>
      <p:sp>
        <p:nvSpPr>
          <p:cNvPr id="25" name="Slide Number Placeholder 21">
            <a:extLst>
              <a:ext uri="{FF2B5EF4-FFF2-40B4-BE49-F238E27FC236}">
                <a16:creationId xmlns:a16="http://schemas.microsoft.com/office/drawing/2014/main" id="{D0CAC812-C46F-EA67-689E-27989EC91975}"/>
              </a:ext>
            </a:extLst>
          </p:cNvPr>
          <p:cNvSpPr>
            <a:spLocks noGrp="1"/>
          </p:cNvSpPr>
          <p:nvPr>
            <p:ph type="sldNum" sz="quarter" idx="12"/>
          </p:nvPr>
        </p:nvSpPr>
        <p:spPr>
          <a:xfrm>
            <a:off x="9274488" y="6126044"/>
            <a:ext cx="2743200" cy="365125"/>
          </a:xfrm>
        </p:spPr>
        <p:txBody>
          <a:bodyPr/>
          <a:lstStyle/>
          <a:p>
            <a:fld id="{AADC102A-893D-4746-89DD-B95CB8D60466}" type="slidenum">
              <a:rPr lang="en-NZ" b="1" smtClean="0">
                <a:latin typeface="Poppins" panose="00000500000000000000" pitchFamily="2" charset="0"/>
                <a:cs typeface="Poppins" panose="00000500000000000000" pitchFamily="2" charset="0"/>
              </a:rPr>
              <a:t>18</a:t>
            </a:fld>
            <a:endParaRPr lang="en-NZ" b="1" dirty="0">
              <a:latin typeface="Poppins" panose="00000500000000000000" pitchFamily="2" charset="0"/>
              <a:cs typeface="Poppins" panose="00000500000000000000" pitchFamily="2" charset="0"/>
            </a:endParaRPr>
          </a:p>
        </p:txBody>
      </p:sp>
      <p:grpSp>
        <p:nvGrpSpPr>
          <p:cNvPr id="24" name="Group 23">
            <a:extLst>
              <a:ext uri="{FF2B5EF4-FFF2-40B4-BE49-F238E27FC236}">
                <a16:creationId xmlns:a16="http://schemas.microsoft.com/office/drawing/2014/main" id="{0D1A5772-48BE-177C-6048-EB37A7B88C49}"/>
              </a:ext>
            </a:extLst>
          </p:cNvPr>
          <p:cNvGrpSpPr/>
          <p:nvPr/>
        </p:nvGrpSpPr>
        <p:grpSpPr>
          <a:xfrm>
            <a:off x="1020159" y="2490483"/>
            <a:ext cx="10396531" cy="2329926"/>
            <a:chOff x="7573541" y="2495144"/>
            <a:chExt cx="4221155" cy="945987"/>
          </a:xfrm>
        </p:grpSpPr>
        <p:pic>
          <p:nvPicPr>
            <p:cNvPr id="27" name="Picture 26" descr="A person in a blue dress&#10;&#10;Description automatically generated">
              <a:extLst>
                <a:ext uri="{FF2B5EF4-FFF2-40B4-BE49-F238E27FC236}">
                  <a16:creationId xmlns:a16="http://schemas.microsoft.com/office/drawing/2014/main" id="{639487E2-9CAC-2859-8A4C-D784FBF2E5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8896" y="2507275"/>
              <a:ext cx="1135800" cy="933856"/>
            </a:xfrm>
            <a:prstGeom prst="rect">
              <a:avLst/>
            </a:prstGeom>
          </p:spPr>
        </p:pic>
        <p:pic>
          <p:nvPicPr>
            <p:cNvPr id="28" name="Picture 27" descr="An old person holding a cane and a child&#10;&#10;Description automatically generated">
              <a:extLst>
                <a:ext uri="{FF2B5EF4-FFF2-40B4-BE49-F238E27FC236}">
                  <a16:creationId xmlns:a16="http://schemas.microsoft.com/office/drawing/2014/main" id="{D29A219E-8FD4-ADEC-A50C-8BDC16826A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27161" y="2495144"/>
              <a:ext cx="1135800" cy="933856"/>
            </a:xfrm>
            <a:prstGeom prst="rect">
              <a:avLst/>
            </a:prstGeom>
          </p:spPr>
        </p:pic>
        <p:pic>
          <p:nvPicPr>
            <p:cNvPr id="29" name="Picture 28" descr="A brown house with a door&#10;&#10;Description automatically generated with medium confidence">
              <a:extLst>
                <a:ext uri="{FF2B5EF4-FFF2-40B4-BE49-F238E27FC236}">
                  <a16:creationId xmlns:a16="http://schemas.microsoft.com/office/drawing/2014/main" id="{BC53B5C8-666C-F607-4562-57DFA0545D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5276" y="2507275"/>
              <a:ext cx="1135800" cy="933856"/>
            </a:xfrm>
            <a:prstGeom prst="rect">
              <a:avLst/>
            </a:prstGeom>
          </p:spPr>
        </p:pic>
        <p:pic>
          <p:nvPicPr>
            <p:cNvPr id="30" name="Picture 29" descr="A person holding a rope&#10;&#10;Description automatically generated">
              <a:extLst>
                <a:ext uri="{FF2B5EF4-FFF2-40B4-BE49-F238E27FC236}">
                  <a16:creationId xmlns:a16="http://schemas.microsoft.com/office/drawing/2014/main" id="{2CD734FA-6FED-46E2-950F-A8D875CF0A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73541" y="2495144"/>
              <a:ext cx="1135800" cy="933856"/>
            </a:xfrm>
            <a:prstGeom prst="rect">
              <a:avLst/>
            </a:prstGeom>
          </p:spPr>
        </p:pic>
      </p:grpSp>
    </p:spTree>
    <p:extLst>
      <p:ext uri="{BB962C8B-B14F-4D97-AF65-F5344CB8AC3E}">
        <p14:creationId xmlns:p14="http://schemas.microsoft.com/office/powerpoint/2010/main" val="493517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1703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BDA7E0BA-3555-F7F9-1698-9C8DDE707852}"/>
              </a:ext>
            </a:extLst>
          </p:cNvPr>
          <p:cNvSpPr/>
          <p:nvPr/>
        </p:nvSpPr>
        <p:spPr>
          <a:xfrm>
            <a:off x="-3568" y="-2"/>
            <a:ext cx="12195568" cy="6847115"/>
          </a:xfrm>
          <a:prstGeom prst="roundRect">
            <a:avLst>
              <a:gd name="adj" fmla="val 0"/>
            </a:avLst>
          </a:prstGeom>
          <a:solidFill>
            <a:srgbClr val="63B2C6">
              <a:alpha val="3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14" name="Group 13">
            <a:extLst>
              <a:ext uri="{FF2B5EF4-FFF2-40B4-BE49-F238E27FC236}">
                <a16:creationId xmlns:a16="http://schemas.microsoft.com/office/drawing/2014/main" id="{A90AA51A-E75A-8A6E-9AD0-D494A916B31E}"/>
              </a:ext>
            </a:extLst>
          </p:cNvPr>
          <p:cNvGrpSpPr/>
          <p:nvPr/>
        </p:nvGrpSpPr>
        <p:grpSpPr>
          <a:xfrm flipV="1">
            <a:off x="-3568" y="892711"/>
            <a:ext cx="10219382" cy="201811"/>
            <a:chOff x="-20986" y="1252249"/>
            <a:chExt cx="10219382" cy="201811"/>
          </a:xfrm>
          <a:solidFill>
            <a:srgbClr val="63B2C6"/>
          </a:solidFill>
        </p:grpSpPr>
        <p:cxnSp>
          <p:nvCxnSpPr>
            <p:cNvPr id="15" name="Straight Connector 14">
              <a:extLst>
                <a:ext uri="{FF2B5EF4-FFF2-40B4-BE49-F238E27FC236}">
                  <a16:creationId xmlns:a16="http://schemas.microsoft.com/office/drawing/2014/main" id="{9F2E8D87-0383-294B-370A-7B5647598851}"/>
                </a:ext>
              </a:extLst>
            </p:cNvPr>
            <p:cNvCxnSpPr/>
            <p:nvPr/>
          </p:nvCxnSpPr>
          <p:spPr>
            <a:xfrm>
              <a:off x="-20986"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50BC549-56AC-119C-C30A-66AF43311004}"/>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nvGrpSpPr>
            <p:cNvPr id="17" name="Group 16">
              <a:extLst>
                <a:ext uri="{FF2B5EF4-FFF2-40B4-BE49-F238E27FC236}">
                  <a16:creationId xmlns:a16="http://schemas.microsoft.com/office/drawing/2014/main" id="{1BC0EC5B-EE30-1921-CEE4-155E126E9E18}"/>
                </a:ext>
              </a:extLst>
            </p:cNvPr>
            <p:cNvGrpSpPr/>
            <p:nvPr/>
          </p:nvGrpSpPr>
          <p:grpSpPr>
            <a:xfrm>
              <a:off x="-8710" y="1252249"/>
              <a:ext cx="10207106" cy="151747"/>
              <a:chOff x="-8351" y="1300726"/>
              <a:chExt cx="9786937" cy="151747"/>
            </a:xfrm>
            <a:grpFill/>
          </p:grpSpPr>
          <p:cxnSp>
            <p:nvCxnSpPr>
              <p:cNvPr id="18" name="Straight Connector 17">
                <a:extLst>
                  <a:ext uri="{FF2B5EF4-FFF2-40B4-BE49-F238E27FC236}">
                    <a16:creationId xmlns:a16="http://schemas.microsoft.com/office/drawing/2014/main" id="{E0B40136-0B27-5A00-48BD-76A5FB454CD1}"/>
                  </a:ext>
                </a:extLst>
              </p:cNvPr>
              <p:cNvCxnSpPr/>
              <p:nvPr/>
            </p:nvCxnSpPr>
            <p:spPr>
              <a:xfrm>
                <a:off x="-8351"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0E7E18A0-8BAB-6AB9-454B-EEBCAE422049}"/>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grpSp>
      <p:sp>
        <p:nvSpPr>
          <p:cNvPr id="4" name="TextBox 3">
            <a:extLst>
              <a:ext uri="{FF2B5EF4-FFF2-40B4-BE49-F238E27FC236}">
                <a16:creationId xmlns:a16="http://schemas.microsoft.com/office/drawing/2014/main" id="{A93DA0D6-9B0A-E9BE-ADCE-2CFF8C6A4AC4}"/>
              </a:ext>
            </a:extLst>
          </p:cNvPr>
          <p:cNvSpPr txBox="1"/>
          <p:nvPr/>
        </p:nvSpPr>
        <p:spPr>
          <a:xfrm>
            <a:off x="780480" y="368589"/>
            <a:ext cx="10033293" cy="584775"/>
          </a:xfrm>
          <a:prstGeom prst="rect">
            <a:avLst/>
          </a:prstGeom>
          <a:noFill/>
        </p:spPr>
        <p:txBody>
          <a:bodyPr wrap="square" lIns="91440" tIns="45720" rIns="91440" bIns="45720" anchor="t">
            <a:spAutoFit/>
          </a:bodyPr>
          <a:lstStyle/>
          <a:p>
            <a:endParaRPr lang="en-NZ" sz="3200" dirty="0">
              <a:latin typeface="Poppins" panose="00000500000000000000" pitchFamily="2" charset="0"/>
              <a:cs typeface="Poppins" panose="00000500000000000000" pitchFamily="2" charset="0"/>
            </a:endParaRPr>
          </a:p>
        </p:txBody>
      </p:sp>
      <p:grpSp>
        <p:nvGrpSpPr>
          <p:cNvPr id="41" name="Group 40">
            <a:extLst>
              <a:ext uri="{FF2B5EF4-FFF2-40B4-BE49-F238E27FC236}">
                <a16:creationId xmlns:a16="http://schemas.microsoft.com/office/drawing/2014/main" id="{F57638C2-4144-E876-905E-8F1C91C2DE07}"/>
              </a:ext>
            </a:extLst>
          </p:cNvPr>
          <p:cNvGrpSpPr/>
          <p:nvPr/>
        </p:nvGrpSpPr>
        <p:grpSpPr>
          <a:xfrm rot="5400000">
            <a:off x="-2475491" y="2970138"/>
            <a:ext cx="6142089" cy="201811"/>
            <a:chOff x="4056307" y="1252249"/>
            <a:chExt cx="6142089" cy="201811"/>
          </a:xfrm>
          <a:solidFill>
            <a:srgbClr val="63B2C6"/>
          </a:solidFill>
        </p:grpSpPr>
        <p:cxnSp>
          <p:nvCxnSpPr>
            <p:cNvPr id="42" name="Straight Connector 41">
              <a:extLst>
                <a:ext uri="{FF2B5EF4-FFF2-40B4-BE49-F238E27FC236}">
                  <a16:creationId xmlns:a16="http://schemas.microsoft.com/office/drawing/2014/main" id="{2D32A05C-C546-463A-3C59-EEC7E75C6938}"/>
                </a:ext>
              </a:extLst>
            </p:cNvPr>
            <p:cNvCxnSpPr>
              <a:cxnSpLocks/>
            </p:cNvCxnSpPr>
            <p:nvPr/>
          </p:nvCxnSpPr>
          <p:spPr>
            <a:xfrm rot="16200000">
              <a:off x="6870647" y="-1373928"/>
              <a:ext cx="1" cy="5628682"/>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52C1DB43-EDDF-AFE0-51AB-7DB9E34159BE}"/>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nvGrpSpPr>
            <p:cNvPr id="44" name="Group 43">
              <a:extLst>
                <a:ext uri="{FF2B5EF4-FFF2-40B4-BE49-F238E27FC236}">
                  <a16:creationId xmlns:a16="http://schemas.microsoft.com/office/drawing/2014/main" id="{44FAEDB0-D798-958D-2DD2-C0FBABFE08C1}"/>
                </a:ext>
              </a:extLst>
            </p:cNvPr>
            <p:cNvGrpSpPr/>
            <p:nvPr/>
          </p:nvGrpSpPr>
          <p:grpSpPr>
            <a:xfrm>
              <a:off x="4056308" y="1252249"/>
              <a:ext cx="6142088" cy="151747"/>
              <a:chOff x="3889333" y="1300726"/>
              <a:chExt cx="5889253" cy="151747"/>
            </a:xfrm>
            <a:grpFill/>
          </p:grpSpPr>
          <p:cxnSp>
            <p:nvCxnSpPr>
              <p:cNvPr id="45" name="Straight Connector 44">
                <a:extLst>
                  <a:ext uri="{FF2B5EF4-FFF2-40B4-BE49-F238E27FC236}">
                    <a16:creationId xmlns:a16="http://schemas.microsoft.com/office/drawing/2014/main" id="{A6A8B021-53A6-E132-C1E9-FA5FF6C884A0}"/>
                  </a:ext>
                </a:extLst>
              </p:cNvPr>
              <p:cNvCxnSpPr>
                <a:cxnSpLocks/>
              </p:cNvCxnSpPr>
              <p:nvPr/>
            </p:nvCxnSpPr>
            <p:spPr>
              <a:xfrm rot="16200000">
                <a:off x="6793479" y="-1463732"/>
                <a:ext cx="0" cy="5808291"/>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5CD03197-6ED6-BD3D-0A59-3958357A9604}"/>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grpSp>
      <p:sp>
        <p:nvSpPr>
          <p:cNvPr id="48" name="Rectangle 2">
            <a:extLst>
              <a:ext uri="{FF2B5EF4-FFF2-40B4-BE49-F238E27FC236}">
                <a16:creationId xmlns:a16="http://schemas.microsoft.com/office/drawing/2014/main" id="{F891BEB9-928A-F63E-88B8-8F4DD2356098}"/>
              </a:ext>
            </a:extLst>
          </p:cNvPr>
          <p:cNvSpPr>
            <a:spLocks noChangeArrowheads="1"/>
          </p:cNvSpPr>
          <p:nvPr/>
        </p:nvSpPr>
        <p:spPr bwMode="auto">
          <a:xfrm>
            <a:off x="11158979" y="70480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NZ" dirty="0"/>
          </a:p>
        </p:txBody>
      </p:sp>
      <p:sp>
        <p:nvSpPr>
          <p:cNvPr id="10" name="TextBox 9">
            <a:extLst>
              <a:ext uri="{FF2B5EF4-FFF2-40B4-BE49-F238E27FC236}">
                <a16:creationId xmlns:a16="http://schemas.microsoft.com/office/drawing/2014/main" id="{4B33EFB9-FC5A-295C-D9EF-B60886866EF3}"/>
              </a:ext>
            </a:extLst>
          </p:cNvPr>
          <p:cNvSpPr txBox="1"/>
          <p:nvPr/>
        </p:nvSpPr>
        <p:spPr>
          <a:xfrm>
            <a:off x="1006614" y="2452211"/>
            <a:ext cx="8215567" cy="2985433"/>
          </a:xfrm>
          <a:prstGeom prst="rect">
            <a:avLst/>
          </a:prstGeom>
          <a:noFill/>
        </p:spPr>
        <p:txBody>
          <a:bodyPr wrap="square" lIns="91440" tIns="45720" rIns="91440" bIns="45720" anchor="t">
            <a:spAutoFit/>
          </a:bodyPr>
          <a:lstStyle/>
          <a:p>
            <a:pPr>
              <a:spcAft>
                <a:spcPts val="1200"/>
              </a:spcAft>
              <a:tabLst>
                <a:tab pos="990600" algn="l"/>
              </a:tabLst>
            </a:pPr>
            <a:r>
              <a:rPr lang="en-US" sz="1600" dirty="0">
                <a:latin typeface="Poppins"/>
                <a:cs typeface="Poppins"/>
              </a:rPr>
              <a:t>We recommend 30 - 40 minutes for each wānanga.  </a:t>
            </a:r>
            <a:endParaRPr lang="en-US" sz="1600" b="1" dirty="0">
              <a:latin typeface="Poppins"/>
              <a:cs typeface="Poppins"/>
            </a:endParaRPr>
          </a:p>
          <a:p>
            <a:pPr defTabSz="1168400">
              <a:spcAft>
                <a:spcPts val="1200"/>
              </a:spcAft>
            </a:pPr>
            <a:r>
              <a:rPr lang="en-US" sz="1600" b="1" dirty="0">
                <a:latin typeface="Poppins"/>
                <a:cs typeface="Poppins"/>
              </a:rPr>
              <a:t>Introduction: </a:t>
            </a:r>
            <a:r>
              <a:rPr lang="en-US" sz="1600" dirty="0">
                <a:latin typeface="Poppins"/>
                <a:cs typeface="Poppins"/>
              </a:rPr>
              <a:t>Ako – Principles, approaches, and high-quality teaching practices</a:t>
            </a:r>
            <a:endParaRPr lang="en-US" sz="1600" b="1" dirty="0">
              <a:latin typeface="Poppins"/>
              <a:cs typeface="Poppins"/>
            </a:endParaRPr>
          </a:p>
          <a:p>
            <a:pPr defTabSz="1168400">
              <a:spcAft>
                <a:spcPts val="1200"/>
              </a:spcAft>
            </a:pPr>
            <a:r>
              <a:rPr lang="en-US" sz="1600" b="1" dirty="0">
                <a:latin typeface="Poppins"/>
                <a:cs typeface="Poppins"/>
              </a:rPr>
              <a:t>Wānanga 1: </a:t>
            </a:r>
            <a:r>
              <a:rPr lang="en-US" sz="1600" dirty="0">
                <a:latin typeface="Poppins"/>
                <a:cs typeface="Poppins"/>
              </a:rPr>
              <a:t>The mātāpono (principles) of the Ako Framework.  </a:t>
            </a:r>
            <a:endParaRPr lang="en-US" sz="1600" dirty="0">
              <a:latin typeface="Poppins" panose="00000500000000000000" pitchFamily="2" charset="0"/>
              <a:cs typeface="Poppins" panose="00000500000000000000" pitchFamily="2" charset="0"/>
            </a:endParaRPr>
          </a:p>
          <a:p>
            <a:pPr defTabSz="1168400">
              <a:spcAft>
                <a:spcPts val="1200"/>
              </a:spcAft>
            </a:pPr>
            <a:r>
              <a:rPr lang="en-US" sz="1600" b="1" dirty="0">
                <a:latin typeface="Poppins"/>
                <a:cs typeface="Poppins"/>
              </a:rPr>
              <a:t>Wānanga 2 : </a:t>
            </a:r>
            <a:r>
              <a:rPr lang="en-US" sz="1600" dirty="0">
                <a:latin typeface="Poppins"/>
                <a:cs typeface="Poppins"/>
              </a:rPr>
              <a:t>The pedagogical approach: All kaiako are teachers of mokopuna.</a:t>
            </a:r>
            <a:endParaRPr lang="en-US" sz="1600" dirty="0">
              <a:latin typeface="Poppins" panose="00000500000000000000" pitchFamily="2" charset="0"/>
              <a:cs typeface="Poppins" panose="00000500000000000000" pitchFamily="2" charset="0"/>
            </a:endParaRPr>
          </a:p>
          <a:p>
            <a:pPr defTabSz="1168400">
              <a:spcAft>
                <a:spcPts val="1200"/>
              </a:spcAft>
            </a:pPr>
            <a:r>
              <a:rPr lang="en-US" sz="1600" b="1" dirty="0">
                <a:latin typeface="Poppins"/>
                <a:cs typeface="Poppins"/>
              </a:rPr>
              <a:t>Wānanga 3: </a:t>
            </a:r>
            <a:r>
              <a:rPr lang="en-US" sz="1600" dirty="0">
                <a:latin typeface="Poppins"/>
                <a:cs typeface="Poppins"/>
              </a:rPr>
              <a:t>The </a:t>
            </a:r>
            <a:r>
              <a:rPr lang="en-US" sz="1600" dirty="0">
                <a:latin typeface="Poppins"/>
                <a:ea typeface="+mn-lt"/>
                <a:cs typeface="Poppins"/>
              </a:rPr>
              <a:t>pedagogical approach:</a:t>
            </a:r>
            <a:r>
              <a:rPr lang="en-US" sz="1600" dirty="0">
                <a:latin typeface="Poppins"/>
                <a:cs typeface="Poppins"/>
              </a:rPr>
              <a:t> All kaiako are teachers of language.</a:t>
            </a:r>
            <a:endParaRPr lang="en-US" sz="1600" b="1" dirty="0">
              <a:latin typeface="Poppins" panose="00000500000000000000" pitchFamily="2" charset="0"/>
              <a:cs typeface="Poppins" panose="00000500000000000000" pitchFamily="2" charset="0"/>
            </a:endParaRPr>
          </a:p>
          <a:p>
            <a:pPr defTabSz="990600">
              <a:spcAft>
                <a:spcPts val="1200"/>
              </a:spcAft>
              <a:tabLst>
                <a:tab pos="1168400" algn="l"/>
              </a:tabLst>
            </a:pPr>
            <a:r>
              <a:rPr lang="en-US" sz="1600" b="1" dirty="0">
                <a:latin typeface="Poppins"/>
                <a:cs typeface="Poppins"/>
              </a:rPr>
              <a:t>Wānanga 4: </a:t>
            </a:r>
            <a:r>
              <a:rPr lang="en-US" sz="1600" dirty="0">
                <a:latin typeface="Poppins"/>
                <a:cs typeface="Poppins"/>
              </a:rPr>
              <a:t>The pedagogical approach: All kaiako are teachers of learning.</a:t>
            </a:r>
          </a:p>
          <a:p>
            <a:pPr defTabSz="1168400">
              <a:spcAft>
                <a:spcPts val="1200"/>
              </a:spcAft>
            </a:pPr>
            <a:r>
              <a:rPr lang="en-US" sz="1600" b="1" dirty="0">
                <a:latin typeface="Poppins"/>
                <a:cs typeface="Poppins"/>
              </a:rPr>
              <a:t>Wānanga 5: </a:t>
            </a:r>
            <a:r>
              <a:rPr lang="en-US" sz="1600" dirty="0">
                <a:latin typeface="Poppins"/>
                <a:cs typeface="Poppins"/>
              </a:rPr>
              <a:t>Explore high-quality teaching practices.  </a:t>
            </a:r>
            <a:endParaRPr lang="en-US" sz="1600" dirty="0">
              <a:latin typeface="Poppins" panose="00000500000000000000" pitchFamily="2" charset="0"/>
              <a:cs typeface="Poppins" panose="00000500000000000000" pitchFamily="2" charset="0"/>
            </a:endParaRPr>
          </a:p>
        </p:txBody>
      </p:sp>
      <p:sp>
        <p:nvSpPr>
          <p:cNvPr id="24" name="Slide Number Placeholder 21">
            <a:extLst>
              <a:ext uri="{FF2B5EF4-FFF2-40B4-BE49-F238E27FC236}">
                <a16:creationId xmlns:a16="http://schemas.microsoft.com/office/drawing/2014/main" id="{2CFBC9F1-8CFC-F6BA-4DF6-45AD8C6061D2}"/>
              </a:ext>
            </a:extLst>
          </p:cNvPr>
          <p:cNvSpPr>
            <a:spLocks noGrp="1"/>
          </p:cNvSpPr>
          <p:nvPr>
            <p:ph type="sldNum" sz="quarter" idx="12"/>
          </p:nvPr>
        </p:nvSpPr>
        <p:spPr>
          <a:xfrm>
            <a:off x="9274488" y="6126044"/>
            <a:ext cx="2743200" cy="365125"/>
          </a:xfrm>
        </p:spPr>
        <p:txBody>
          <a:bodyPr/>
          <a:lstStyle/>
          <a:p>
            <a:fld id="{AADC102A-893D-4746-89DD-B95CB8D60466}" type="slidenum">
              <a:rPr lang="en-NZ" b="1" smtClean="0">
                <a:latin typeface="Poppins" panose="00000500000000000000" pitchFamily="2" charset="0"/>
                <a:cs typeface="Poppins" panose="00000500000000000000" pitchFamily="2" charset="0"/>
              </a:rPr>
              <a:t>2</a:t>
            </a:fld>
            <a:endParaRPr lang="en-NZ" b="1" dirty="0">
              <a:latin typeface="Poppins" panose="00000500000000000000" pitchFamily="2" charset="0"/>
              <a:cs typeface="Poppins" panose="00000500000000000000" pitchFamily="2" charset="0"/>
            </a:endParaRPr>
          </a:p>
        </p:txBody>
      </p:sp>
      <p:sp>
        <p:nvSpPr>
          <p:cNvPr id="25" name="TextBox 24">
            <a:extLst>
              <a:ext uri="{FF2B5EF4-FFF2-40B4-BE49-F238E27FC236}">
                <a16:creationId xmlns:a16="http://schemas.microsoft.com/office/drawing/2014/main" id="{939AA4BC-2A79-5878-E439-FC284BAD8EE0}"/>
              </a:ext>
            </a:extLst>
          </p:cNvPr>
          <p:cNvSpPr txBox="1"/>
          <p:nvPr/>
        </p:nvSpPr>
        <p:spPr>
          <a:xfrm>
            <a:off x="707437" y="270391"/>
            <a:ext cx="10976268" cy="461665"/>
          </a:xfrm>
          <a:prstGeom prst="rect">
            <a:avLst/>
          </a:prstGeom>
          <a:noFill/>
        </p:spPr>
        <p:txBody>
          <a:bodyPr wrap="square" lIns="91440" tIns="45720" rIns="91440" bIns="45720" anchor="t">
            <a:spAutoFit/>
          </a:bodyPr>
          <a:lstStyle/>
          <a:p>
            <a:r>
              <a:rPr lang="en-NZ" sz="2400" dirty="0">
                <a:latin typeface="Poppins"/>
                <a:cs typeface="Poppins"/>
              </a:rPr>
              <a:t>Ako – Principles, approaches, and high-quality teaching practices </a:t>
            </a:r>
            <a:endParaRPr lang="en-NZ" sz="2400" dirty="0">
              <a:latin typeface="Poppins" panose="00000500000000000000" pitchFamily="2" charset="0"/>
              <a:cs typeface="Poppins" panose="00000500000000000000" pitchFamily="2" charset="0"/>
            </a:endParaRPr>
          </a:p>
        </p:txBody>
      </p:sp>
      <p:sp>
        <p:nvSpPr>
          <p:cNvPr id="29" name="TextBox 28">
            <a:extLst>
              <a:ext uri="{FF2B5EF4-FFF2-40B4-BE49-F238E27FC236}">
                <a16:creationId xmlns:a16="http://schemas.microsoft.com/office/drawing/2014/main" id="{5EDDE3F3-971E-BA98-4381-1B2DB918768A}"/>
              </a:ext>
            </a:extLst>
          </p:cNvPr>
          <p:cNvSpPr txBox="1"/>
          <p:nvPr/>
        </p:nvSpPr>
        <p:spPr>
          <a:xfrm>
            <a:off x="1006614" y="1425258"/>
            <a:ext cx="9285702" cy="584775"/>
          </a:xfrm>
          <a:prstGeom prst="rect">
            <a:avLst/>
          </a:prstGeom>
          <a:noFill/>
        </p:spPr>
        <p:txBody>
          <a:bodyPr wrap="square" lIns="91440" tIns="45720" rIns="91440" bIns="45720" anchor="t">
            <a:spAutoFit/>
          </a:bodyPr>
          <a:lstStyle/>
          <a:p>
            <a:r>
              <a:rPr lang="en-US" sz="1600" dirty="0">
                <a:latin typeface="Poppins"/>
                <a:cs typeface="Poppins"/>
              </a:rPr>
              <a:t>In Teacher Only Day Two we are exploring </a:t>
            </a:r>
            <a:r>
              <a:rPr lang="en-US" sz="1600" i="1" dirty="0">
                <a:latin typeface="Poppins"/>
                <a:cs typeface="Poppins"/>
              </a:rPr>
              <a:t>Ako - principles, approaches, and high-quality teaching practices to support learning, (Ako Framework).</a:t>
            </a:r>
            <a:endParaRPr lang="en-US" sz="1600" b="1"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770216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3177009-CE32-8F93-39AC-138342753EFF}"/>
              </a:ext>
            </a:extLst>
          </p:cNvPr>
          <p:cNvGrpSpPr/>
          <p:nvPr/>
        </p:nvGrpSpPr>
        <p:grpSpPr>
          <a:xfrm>
            <a:off x="-3568" y="6453007"/>
            <a:ext cx="12186860" cy="407664"/>
            <a:chOff x="-152218" y="6482222"/>
            <a:chExt cx="12891216" cy="407664"/>
          </a:xfrm>
        </p:grpSpPr>
        <p:grpSp>
          <p:nvGrpSpPr>
            <p:cNvPr id="3" name="Group 2">
              <a:extLst>
                <a:ext uri="{FF2B5EF4-FFF2-40B4-BE49-F238E27FC236}">
                  <a16:creationId xmlns:a16="http://schemas.microsoft.com/office/drawing/2014/main" id="{63C80CFD-E2A8-F89A-D2C8-0B23F804ECA1}"/>
                </a:ext>
              </a:extLst>
            </p:cNvPr>
            <p:cNvGrpSpPr/>
            <p:nvPr/>
          </p:nvGrpSpPr>
          <p:grpSpPr>
            <a:xfrm>
              <a:off x="8451047" y="6482222"/>
              <a:ext cx="4287951" cy="407661"/>
              <a:chOff x="1" y="6273048"/>
              <a:chExt cx="6095999" cy="579555"/>
            </a:xfrm>
          </p:grpSpPr>
          <p:pic>
            <p:nvPicPr>
              <p:cNvPr id="12" name="Picture 11" descr="A picture containing text&#10;&#10;Description automatically generated">
                <a:extLst>
                  <a:ext uri="{FF2B5EF4-FFF2-40B4-BE49-F238E27FC236}">
                    <a16:creationId xmlns:a16="http://schemas.microsoft.com/office/drawing/2014/main" id="{F8411269-C491-6BDF-72B3-1065F77896C3}"/>
                  </a:ext>
                </a:extLst>
              </p:cNvPr>
              <p:cNvPicPr>
                <a:picLocks noChangeAspect="1"/>
              </p:cNvPicPr>
              <p:nvPr/>
            </p:nvPicPr>
            <p:blipFill>
              <a:blip r:embed="rId3"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1" y="6273048"/>
                <a:ext cx="3038274" cy="579555"/>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ADF2CAC3-73D0-9263-15B2-9C28D3D16D22}"/>
                  </a:ext>
                </a:extLst>
              </p:cNvPr>
              <p:cNvPicPr>
                <a:picLocks noChangeAspect="1"/>
              </p:cNvPicPr>
              <p:nvPr/>
            </p:nvPicPr>
            <p:blipFill>
              <a:blip r:embed="rId3"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3057726" y="6273048"/>
                <a:ext cx="3038274" cy="579555"/>
              </a:xfrm>
              <a:prstGeom prst="rect">
                <a:avLst/>
              </a:prstGeom>
            </p:spPr>
          </p:pic>
        </p:grpSp>
        <p:grpSp>
          <p:nvGrpSpPr>
            <p:cNvPr id="5" name="Group 4">
              <a:extLst>
                <a:ext uri="{FF2B5EF4-FFF2-40B4-BE49-F238E27FC236}">
                  <a16:creationId xmlns:a16="http://schemas.microsoft.com/office/drawing/2014/main" id="{0E275B1E-D073-EFDC-63DC-DA47A4691791}"/>
                </a:ext>
              </a:extLst>
            </p:cNvPr>
            <p:cNvGrpSpPr/>
            <p:nvPr/>
          </p:nvGrpSpPr>
          <p:grpSpPr>
            <a:xfrm>
              <a:off x="-152218" y="6482224"/>
              <a:ext cx="8589583" cy="407662"/>
              <a:chOff x="1" y="6273047"/>
              <a:chExt cx="12211449" cy="579556"/>
            </a:xfrm>
          </p:grpSpPr>
          <p:pic>
            <p:nvPicPr>
              <p:cNvPr id="7" name="Picture 6" descr="A picture containing text&#10;&#10;Description automatically generated">
                <a:extLst>
                  <a:ext uri="{FF2B5EF4-FFF2-40B4-BE49-F238E27FC236}">
                    <a16:creationId xmlns:a16="http://schemas.microsoft.com/office/drawing/2014/main" id="{FCDE346E-6C7B-3B59-27A3-A6309138A5E6}"/>
                  </a:ext>
                </a:extLst>
              </p:cNvPr>
              <p:cNvPicPr>
                <a:picLocks noChangeAspect="1"/>
              </p:cNvPicPr>
              <p:nvPr/>
            </p:nvPicPr>
            <p:blipFill>
              <a:blip r:embed="rId3"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1" y="6273048"/>
                <a:ext cx="3038274" cy="579555"/>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3BBF7D3B-8407-C312-8D0E-091EAC86DAAB}"/>
                  </a:ext>
                </a:extLst>
              </p:cNvPr>
              <p:cNvPicPr>
                <a:picLocks noChangeAspect="1"/>
              </p:cNvPicPr>
              <p:nvPr/>
            </p:nvPicPr>
            <p:blipFill>
              <a:blip r:embed="rId3"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3057726" y="6273048"/>
                <a:ext cx="3038274" cy="579555"/>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CFDE5819-13DA-FAF8-8CF0-6CDE6D6E3D87}"/>
                  </a:ext>
                </a:extLst>
              </p:cNvPr>
              <p:cNvPicPr>
                <a:picLocks noChangeAspect="1"/>
              </p:cNvPicPr>
              <p:nvPr/>
            </p:nvPicPr>
            <p:blipFill>
              <a:blip r:embed="rId3"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6115451" y="6273047"/>
                <a:ext cx="3038274" cy="579555"/>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F7B563DB-14D8-3E7B-17E7-2C0AAE731B6F}"/>
                  </a:ext>
                </a:extLst>
              </p:cNvPr>
              <p:cNvPicPr>
                <a:picLocks noChangeAspect="1"/>
              </p:cNvPicPr>
              <p:nvPr/>
            </p:nvPicPr>
            <p:blipFill>
              <a:blip r:embed="rId3"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9173176" y="6273047"/>
                <a:ext cx="3038274" cy="579555"/>
              </a:xfrm>
              <a:prstGeom prst="rect">
                <a:avLst/>
              </a:prstGeom>
            </p:spPr>
          </p:pic>
        </p:grpSp>
      </p:grpSp>
      <p:pic>
        <p:nvPicPr>
          <p:cNvPr id="6" name="Picture 5" descr="A diagram of different stages of life&#10;&#10;Description automatically generated">
            <a:extLst>
              <a:ext uri="{FF2B5EF4-FFF2-40B4-BE49-F238E27FC236}">
                <a16:creationId xmlns:a16="http://schemas.microsoft.com/office/drawing/2014/main" id="{1C936093-DE8B-0334-DDF1-52A434C9B2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8513" y="1388415"/>
            <a:ext cx="5069853" cy="4228585"/>
          </a:xfrm>
          <a:prstGeom prst="rect">
            <a:avLst/>
          </a:prstGeom>
        </p:spPr>
      </p:pic>
      <p:grpSp>
        <p:nvGrpSpPr>
          <p:cNvPr id="14" name="Group 13">
            <a:extLst>
              <a:ext uri="{FF2B5EF4-FFF2-40B4-BE49-F238E27FC236}">
                <a16:creationId xmlns:a16="http://schemas.microsoft.com/office/drawing/2014/main" id="{A90AA51A-E75A-8A6E-9AD0-D494A916B31E}"/>
              </a:ext>
            </a:extLst>
          </p:cNvPr>
          <p:cNvGrpSpPr/>
          <p:nvPr/>
        </p:nvGrpSpPr>
        <p:grpSpPr>
          <a:xfrm flipV="1">
            <a:off x="-3568" y="892711"/>
            <a:ext cx="10219382" cy="201811"/>
            <a:chOff x="-20986" y="1252249"/>
            <a:chExt cx="10219382" cy="201811"/>
          </a:xfrm>
          <a:solidFill>
            <a:srgbClr val="63B2C6"/>
          </a:solidFill>
        </p:grpSpPr>
        <p:cxnSp>
          <p:nvCxnSpPr>
            <p:cNvPr id="15" name="Straight Connector 14">
              <a:extLst>
                <a:ext uri="{FF2B5EF4-FFF2-40B4-BE49-F238E27FC236}">
                  <a16:creationId xmlns:a16="http://schemas.microsoft.com/office/drawing/2014/main" id="{9F2E8D87-0383-294B-370A-7B5647598851}"/>
                </a:ext>
              </a:extLst>
            </p:cNvPr>
            <p:cNvCxnSpPr/>
            <p:nvPr/>
          </p:nvCxnSpPr>
          <p:spPr>
            <a:xfrm>
              <a:off x="-20986"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50BC549-56AC-119C-C30A-66AF43311004}"/>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nvGrpSpPr>
            <p:cNvPr id="17" name="Group 16">
              <a:extLst>
                <a:ext uri="{FF2B5EF4-FFF2-40B4-BE49-F238E27FC236}">
                  <a16:creationId xmlns:a16="http://schemas.microsoft.com/office/drawing/2014/main" id="{1BC0EC5B-EE30-1921-CEE4-155E126E9E18}"/>
                </a:ext>
              </a:extLst>
            </p:cNvPr>
            <p:cNvGrpSpPr/>
            <p:nvPr/>
          </p:nvGrpSpPr>
          <p:grpSpPr>
            <a:xfrm>
              <a:off x="-8710" y="1252249"/>
              <a:ext cx="10207106" cy="151747"/>
              <a:chOff x="-8351" y="1300726"/>
              <a:chExt cx="9786937" cy="151747"/>
            </a:xfrm>
            <a:grpFill/>
          </p:grpSpPr>
          <p:cxnSp>
            <p:nvCxnSpPr>
              <p:cNvPr id="18" name="Straight Connector 17">
                <a:extLst>
                  <a:ext uri="{FF2B5EF4-FFF2-40B4-BE49-F238E27FC236}">
                    <a16:creationId xmlns:a16="http://schemas.microsoft.com/office/drawing/2014/main" id="{E0B40136-0B27-5A00-48BD-76A5FB454CD1}"/>
                  </a:ext>
                </a:extLst>
              </p:cNvPr>
              <p:cNvCxnSpPr/>
              <p:nvPr/>
            </p:nvCxnSpPr>
            <p:spPr>
              <a:xfrm>
                <a:off x="-8351"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0E7E18A0-8BAB-6AB9-454B-EEBCAE422049}"/>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grpSp>
      <p:grpSp>
        <p:nvGrpSpPr>
          <p:cNvPr id="41" name="Group 40">
            <a:extLst>
              <a:ext uri="{FF2B5EF4-FFF2-40B4-BE49-F238E27FC236}">
                <a16:creationId xmlns:a16="http://schemas.microsoft.com/office/drawing/2014/main" id="{F57638C2-4144-E876-905E-8F1C91C2DE07}"/>
              </a:ext>
            </a:extLst>
          </p:cNvPr>
          <p:cNvGrpSpPr/>
          <p:nvPr/>
        </p:nvGrpSpPr>
        <p:grpSpPr>
          <a:xfrm rot="5400000">
            <a:off x="-2475491" y="2970138"/>
            <a:ext cx="6142089" cy="201811"/>
            <a:chOff x="4056307" y="1252249"/>
            <a:chExt cx="6142089" cy="201811"/>
          </a:xfrm>
          <a:solidFill>
            <a:srgbClr val="63B2C6"/>
          </a:solidFill>
        </p:grpSpPr>
        <p:cxnSp>
          <p:nvCxnSpPr>
            <p:cNvPr id="42" name="Straight Connector 41">
              <a:extLst>
                <a:ext uri="{FF2B5EF4-FFF2-40B4-BE49-F238E27FC236}">
                  <a16:creationId xmlns:a16="http://schemas.microsoft.com/office/drawing/2014/main" id="{2D32A05C-C546-463A-3C59-EEC7E75C6938}"/>
                </a:ext>
              </a:extLst>
            </p:cNvPr>
            <p:cNvCxnSpPr>
              <a:cxnSpLocks/>
            </p:cNvCxnSpPr>
            <p:nvPr/>
          </p:nvCxnSpPr>
          <p:spPr>
            <a:xfrm rot="16200000">
              <a:off x="6870647" y="-1373928"/>
              <a:ext cx="1" cy="5628682"/>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52C1DB43-EDDF-AFE0-51AB-7DB9E34159BE}"/>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nvGrpSpPr>
            <p:cNvPr id="44" name="Group 43">
              <a:extLst>
                <a:ext uri="{FF2B5EF4-FFF2-40B4-BE49-F238E27FC236}">
                  <a16:creationId xmlns:a16="http://schemas.microsoft.com/office/drawing/2014/main" id="{44FAEDB0-D798-958D-2DD2-C0FBABFE08C1}"/>
                </a:ext>
              </a:extLst>
            </p:cNvPr>
            <p:cNvGrpSpPr/>
            <p:nvPr/>
          </p:nvGrpSpPr>
          <p:grpSpPr>
            <a:xfrm>
              <a:off x="4056308" y="1252249"/>
              <a:ext cx="6142088" cy="151747"/>
              <a:chOff x="3889333" y="1300726"/>
              <a:chExt cx="5889253" cy="151747"/>
            </a:xfrm>
            <a:grpFill/>
          </p:grpSpPr>
          <p:cxnSp>
            <p:nvCxnSpPr>
              <p:cNvPr id="45" name="Straight Connector 44">
                <a:extLst>
                  <a:ext uri="{FF2B5EF4-FFF2-40B4-BE49-F238E27FC236}">
                    <a16:creationId xmlns:a16="http://schemas.microsoft.com/office/drawing/2014/main" id="{A6A8B021-53A6-E132-C1E9-FA5FF6C884A0}"/>
                  </a:ext>
                </a:extLst>
              </p:cNvPr>
              <p:cNvCxnSpPr>
                <a:cxnSpLocks/>
              </p:cNvCxnSpPr>
              <p:nvPr/>
            </p:nvCxnSpPr>
            <p:spPr>
              <a:xfrm rot="16200000">
                <a:off x="6793479" y="-1463732"/>
                <a:ext cx="0" cy="5808291"/>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5CD03197-6ED6-BD3D-0A59-3958357A9604}"/>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grpSp>
      <p:sp>
        <p:nvSpPr>
          <p:cNvPr id="48" name="Rectangle 2">
            <a:extLst>
              <a:ext uri="{FF2B5EF4-FFF2-40B4-BE49-F238E27FC236}">
                <a16:creationId xmlns:a16="http://schemas.microsoft.com/office/drawing/2014/main" id="{F891BEB9-928A-F63E-88B8-8F4DD2356098}"/>
              </a:ext>
            </a:extLst>
          </p:cNvPr>
          <p:cNvSpPr>
            <a:spLocks noChangeArrowheads="1"/>
          </p:cNvSpPr>
          <p:nvPr/>
        </p:nvSpPr>
        <p:spPr bwMode="auto">
          <a:xfrm>
            <a:off x="11158979" y="70480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NZ" dirty="0"/>
          </a:p>
        </p:txBody>
      </p:sp>
      <p:sp>
        <p:nvSpPr>
          <p:cNvPr id="10" name="TextBox 9">
            <a:extLst>
              <a:ext uri="{FF2B5EF4-FFF2-40B4-BE49-F238E27FC236}">
                <a16:creationId xmlns:a16="http://schemas.microsoft.com/office/drawing/2014/main" id="{4B33EFB9-FC5A-295C-D9EF-B60886866EF3}"/>
              </a:ext>
            </a:extLst>
          </p:cNvPr>
          <p:cNvSpPr txBox="1"/>
          <p:nvPr/>
        </p:nvSpPr>
        <p:spPr>
          <a:xfrm>
            <a:off x="920810" y="1385072"/>
            <a:ext cx="6003531" cy="4231928"/>
          </a:xfrm>
          <a:prstGeom prst="rect">
            <a:avLst/>
          </a:prstGeom>
          <a:noFill/>
        </p:spPr>
        <p:txBody>
          <a:bodyPr wrap="square" lIns="91440" tIns="45720" rIns="91440" bIns="45720" anchor="t">
            <a:spAutoFit/>
          </a:bodyPr>
          <a:lstStyle/>
          <a:p>
            <a:pPr>
              <a:spcAft>
                <a:spcPts val="1800"/>
              </a:spcAft>
              <a:tabLst>
                <a:tab pos="990600" algn="l"/>
              </a:tabLst>
            </a:pPr>
            <a:r>
              <a:rPr lang="en-US" sz="1600" dirty="0">
                <a:latin typeface="Poppins"/>
                <a:cs typeface="Poppins"/>
              </a:rPr>
              <a:t>Each wānanga give you, your staff and the school board an opportunity to self-reflect on the principles, approaches, and practices you advocate and use in your kura.  </a:t>
            </a:r>
            <a:endParaRPr lang="en-US" sz="1600" dirty="0">
              <a:latin typeface="Poppins" panose="00000500000000000000" pitchFamily="2" charset="0"/>
              <a:cs typeface="Poppins" panose="00000500000000000000" pitchFamily="2" charset="0"/>
            </a:endParaRPr>
          </a:p>
          <a:p>
            <a:pPr>
              <a:spcAft>
                <a:spcPts val="1800"/>
              </a:spcAft>
              <a:tabLst>
                <a:tab pos="990600" algn="l"/>
              </a:tabLst>
            </a:pPr>
            <a:r>
              <a:rPr lang="en-US" sz="1600" dirty="0">
                <a:latin typeface="Poppins"/>
                <a:cs typeface="Poppins"/>
              </a:rPr>
              <a:t>You can engage in the Ako Framework to confirm if the principles, approaches and teaching practices resonate with your kura and whānau and/or confirm if some things are missing. </a:t>
            </a:r>
            <a:endParaRPr lang="en-US" sz="1600" dirty="0">
              <a:latin typeface="Poppins" panose="00000500000000000000" pitchFamily="2" charset="0"/>
              <a:cs typeface="Poppins" panose="00000500000000000000" pitchFamily="2" charset="0"/>
            </a:endParaRPr>
          </a:p>
          <a:p>
            <a:pPr>
              <a:spcAft>
                <a:spcPts val="1800"/>
              </a:spcAft>
              <a:tabLst>
                <a:tab pos="990600" algn="l"/>
              </a:tabLst>
            </a:pPr>
            <a:r>
              <a:rPr lang="en-US" sz="1600" dirty="0">
                <a:latin typeface="Poppins"/>
                <a:cs typeface="Poppins"/>
              </a:rPr>
              <a:t>When complete, the wānanga will have provided a space to introduce, consider, and question the Ako Framework as a collective.  </a:t>
            </a:r>
          </a:p>
          <a:p>
            <a:pPr>
              <a:spcAft>
                <a:spcPts val="1800"/>
              </a:spcAft>
              <a:tabLst>
                <a:tab pos="990600" algn="l"/>
              </a:tabLst>
            </a:pPr>
            <a:r>
              <a:rPr lang="en-US" sz="1600" dirty="0">
                <a:latin typeface="Poppins"/>
                <a:cs typeface="Poppins"/>
              </a:rPr>
              <a:t>Following the wānanga, some of the attached resources provide a space for greater self-reflection with similar questions for kaiako and their practice.  </a:t>
            </a:r>
            <a:endParaRPr lang="en-US" sz="1600" dirty="0">
              <a:latin typeface="Poppins" panose="00000500000000000000" pitchFamily="2" charset="0"/>
              <a:cs typeface="Poppins" panose="00000500000000000000" pitchFamily="2" charset="0"/>
            </a:endParaRPr>
          </a:p>
        </p:txBody>
      </p:sp>
      <p:sp>
        <p:nvSpPr>
          <p:cNvPr id="24" name="Slide Number Placeholder 21">
            <a:extLst>
              <a:ext uri="{FF2B5EF4-FFF2-40B4-BE49-F238E27FC236}">
                <a16:creationId xmlns:a16="http://schemas.microsoft.com/office/drawing/2014/main" id="{45CA11CE-4C68-AD0A-7C4F-24F4EA20B949}"/>
              </a:ext>
            </a:extLst>
          </p:cNvPr>
          <p:cNvSpPr>
            <a:spLocks noGrp="1"/>
          </p:cNvSpPr>
          <p:nvPr>
            <p:ph type="sldNum" sz="quarter" idx="12"/>
          </p:nvPr>
        </p:nvSpPr>
        <p:spPr>
          <a:xfrm>
            <a:off x="9274488" y="6126044"/>
            <a:ext cx="2743200" cy="365125"/>
          </a:xfrm>
        </p:spPr>
        <p:txBody>
          <a:bodyPr/>
          <a:lstStyle/>
          <a:p>
            <a:fld id="{AADC102A-893D-4746-89DD-B95CB8D60466}" type="slidenum">
              <a:rPr lang="en-NZ" b="1" smtClean="0">
                <a:latin typeface="Poppins" panose="00000500000000000000" pitchFamily="2" charset="0"/>
                <a:cs typeface="Poppins" panose="00000500000000000000" pitchFamily="2" charset="0"/>
              </a:rPr>
              <a:t>3</a:t>
            </a:fld>
            <a:endParaRPr lang="en-NZ" b="1" dirty="0">
              <a:latin typeface="Poppins" panose="00000500000000000000" pitchFamily="2" charset="0"/>
              <a:cs typeface="Poppins" panose="00000500000000000000" pitchFamily="2" charset="0"/>
            </a:endParaRPr>
          </a:p>
        </p:txBody>
      </p:sp>
      <p:sp>
        <p:nvSpPr>
          <p:cNvPr id="25" name="TextBox 24">
            <a:extLst>
              <a:ext uri="{FF2B5EF4-FFF2-40B4-BE49-F238E27FC236}">
                <a16:creationId xmlns:a16="http://schemas.microsoft.com/office/drawing/2014/main" id="{B08770DB-1747-40BE-69C8-2A29BD11ECE7}"/>
              </a:ext>
            </a:extLst>
          </p:cNvPr>
          <p:cNvSpPr txBox="1"/>
          <p:nvPr/>
        </p:nvSpPr>
        <p:spPr>
          <a:xfrm>
            <a:off x="902099" y="259871"/>
            <a:ext cx="10976268" cy="461665"/>
          </a:xfrm>
          <a:prstGeom prst="rect">
            <a:avLst/>
          </a:prstGeom>
          <a:noFill/>
        </p:spPr>
        <p:txBody>
          <a:bodyPr wrap="square" lIns="91440" tIns="45720" rIns="91440" bIns="45720" anchor="t">
            <a:spAutoFit/>
          </a:bodyPr>
          <a:lstStyle/>
          <a:p>
            <a:r>
              <a:rPr lang="en-NZ" sz="2400" dirty="0">
                <a:latin typeface="Poppins"/>
                <a:cs typeface="Poppins"/>
              </a:rPr>
              <a:t>Support to engage with this resource</a:t>
            </a:r>
            <a:endParaRPr lang="en-US" dirty="0"/>
          </a:p>
        </p:txBody>
      </p:sp>
    </p:spTree>
    <p:extLst>
      <p:ext uri="{BB962C8B-B14F-4D97-AF65-F5344CB8AC3E}">
        <p14:creationId xmlns:p14="http://schemas.microsoft.com/office/powerpoint/2010/main" val="1990608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ED738583-A2F9-B9AE-F533-066665ACF5DE}"/>
              </a:ext>
            </a:extLst>
          </p:cNvPr>
          <p:cNvSpPr/>
          <p:nvPr/>
        </p:nvSpPr>
        <p:spPr>
          <a:xfrm>
            <a:off x="-3568" y="-2"/>
            <a:ext cx="12195568" cy="6858001"/>
          </a:xfrm>
          <a:prstGeom prst="roundRect">
            <a:avLst>
              <a:gd name="adj" fmla="val 0"/>
            </a:avLst>
          </a:prstGeom>
          <a:solidFill>
            <a:srgbClr val="63B2C6">
              <a:alpha val="3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itle 1">
            <a:extLst>
              <a:ext uri="{FF2B5EF4-FFF2-40B4-BE49-F238E27FC236}">
                <a16:creationId xmlns:a16="http://schemas.microsoft.com/office/drawing/2014/main" id="{1A77BF9F-1C0D-0723-A7C9-510F89697103}"/>
              </a:ext>
            </a:extLst>
          </p:cNvPr>
          <p:cNvSpPr>
            <a:spLocks noGrp="1"/>
          </p:cNvSpPr>
          <p:nvPr>
            <p:ph type="title"/>
          </p:nvPr>
        </p:nvSpPr>
        <p:spPr>
          <a:xfrm>
            <a:off x="1168105" y="1703263"/>
            <a:ext cx="10515600" cy="1325563"/>
          </a:xfrm>
        </p:spPr>
        <p:txBody>
          <a:bodyPr>
            <a:normAutofit/>
          </a:bodyPr>
          <a:lstStyle/>
          <a:p>
            <a:r>
              <a:rPr lang="en-US" sz="6000" dirty="0">
                <a:solidFill>
                  <a:srgbClr val="000000"/>
                </a:solidFill>
                <a:latin typeface="Poppins"/>
                <a:cs typeface="Poppins"/>
              </a:rPr>
              <a:t>Introduction</a:t>
            </a:r>
            <a:endParaRPr lang="en-NZ" sz="6000" dirty="0"/>
          </a:p>
        </p:txBody>
      </p:sp>
      <p:sp>
        <p:nvSpPr>
          <p:cNvPr id="7" name="Title 1">
            <a:extLst>
              <a:ext uri="{FF2B5EF4-FFF2-40B4-BE49-F238E27FC236}">
                <a16:creationId xmlns:a16="http://schemas.microsoft.com/office/drawing/2014/main" id="{26D476E8-5E6C-AF57-0F14-0E7C59F14FC1}"/>
              </a:ext>
            </a:extLst>
          </p:cNvPr>
          <p:cNvSpPr txBox="1">
            <a:spLocks/>
          </p:cNvSpPr>
          <p:nvPr/>
        </p:nvSpPr>
        <p:spPr>
          <a:xfrm>
            <a:off x="1168105" y="3216589"/>
            <a:ext cx="6466072" cy="26865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spcAft>
                <a:spcPts val="1200"/>
              </a:spcAft>
            </a:pPr>
            <a:r>
              <a:rPr lang="en-US" dirty="0">
                <a:latin typeface="Poppins" panose="00000500000000000000" pitchFamily="2" charset="0"/>
                <a:cs typeface="Poppins" panose="00000500000000000000" pitchFamily="2" charset="0"/>
              </a:rPr>
              <a:t>Ako</a:t>
            </a:r>
            <a:endParaRPr lang="en-NZ" dirty="0">
              <a:latin typeface="Poppins" panose="00000500000000000000" pitchFamily="2" charset="0"/>
              <a:cs typeface="Poppins" panose="00000500000000000000" pitchFamily="2" charset="0"/>
            </a:endParaRPr>
          </a:p>
          <a:p>
            <a:pPr>
              <a:lnSpc>
                <a:spcPct val="120000"/>
              </a:lnSpc>
              <a:spcAft>
                <a:spcPts val="1200"/>
              </a:spcAft>
            </a:pPr>
            <a:r>
              <a:rPr lang="en-NZ" sz="3200" dirty="0">
                <a:latin typeface="Poppins" panose="00000500000000000000" pitchFamily="2" charset="0"/>
                <a:cs typeface="Poppins" panose="00000500000000000000" pitchFamily="2" charset="0"/>
              </a:rPr>
              <a:t>Principles, approaches, and high-quality</a:t>
            </a:r>
            <a:r>
              <a:rPr lang="en-NZ" sz="3200" dirty="0">
                <a:solidFill>
                  <a:srgbClr val="000000"/>
                </a:solidFill>
                <a:latin typeface="Poppins" panose="00000500000000000000" pitchFamily="2" charset="0"/>
                <a:cs typeface="Poppins" panose="00000500000000000000" pitchFamily="2" charset="0"/>
              </a:rPr>
              <a:t> teaching practices to support learning </a:t>
            </a:r>
            <a:r>
              <a:rPr lang="en-US" sz="3200" dirty="0">
                <a:solidFill>
                  <a:srgbClr val="000000"/>
                </a:solidFill>
                <a:latin typeface="Poppins" panose="00000500000000000000" pitchFamily="2" charset="0"/>
                <a:ea typeface="Times New Roman" panose="02020603050405020304" pitchFamily="18" charset="0"/>
                <a:cs typeface="Poppins" panose="00000500000000000000" pitchFamily="2" charset="0"/>
              </a:rPr>
              <a:t>​</a:t>
            </a:r>
            <a:endParaRPr lang="en-NZ" sz="3200" dirty="0">
              <a:latin typeface="Poppins" panose="00000500000000000000" pitchFamily="2" charset="0"/>
              <a:ea typeface="Times New Roman" panose="02020603050405020304" pitchFamily="18" charset="0"/>
              <a:cs typeface="Poppins" panose="00000500000000000000" pitchFamily="2" charset="0"/>
            </a:endParaRPr>
          </a:p>
        </p:txBody>
      </p:sp>
      <p:grpSp>
        <p:nvGrpSpPr>
          <p:cNvPr id="8" name="Group 7">
            <a:extLst>
              <a:ext uri="{FF2B5EF4-FFF2-40B4-BE49-F238E27FC236}">
                <a16:creationId xmlns:a16="http://schemas.microsoft.com/office/drawing/2014/main" id="{F3F15B5D-24A2-2FB4-94F0-0A7468903BA6}"/>
              </a:ext>
            </a:extLst>
          </p:cNvPr>
          <p:cNvGrpSpPr/>
          <p:nvPr/>
        </p:nvGrpSpPr>
        <p:grpSpPr>
          <a:xfrm flipV="1">
            <a:off x="-3568" y="892711"/>
            <a:ext cx="10219382" cy="201811"/>
            <a:chOff x="-20986" y="1252249"/>
            <a:chExt cx="10219382" cy="201811"/>
          </a:xfrm>
          <a:solidFill>
            <a:srgbClr val="63B2C6"/>
          </a:solidFill>
        </p:grpSpPr>
        <p:cxnSp>
          <p:nvCxnSpPr>
            <p:cNvPr id="9" name="Straight Connector 8">
              <a:extLst>
                <a:ext uri="{FF2B5EF4-FFF2-40B4-BE49-F238E27FC236}">
                  <a16:creationId xmlns:a16="http://schemas.microsoft.com/office/drawing/2014/main" id="{5E44EA8E-D06F-410C-A60E-CB95FC8665A4}"/>
                </a:ext>
              </a:extLst>
            </p:cNvPr>
            <p:cNvCxnSpPr/>
            <p:nvPr/>
          </p:nvCxnSpPr>
          <p:spPr>
            <a:xfrm>
              <a:off x="-20986"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ABEBE801-9469-8627-AFCB-0CD782ECC483}"/>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nvGrpSpPr>
            <p:cNvPr id="11" name="Group 10">
              <a:extLst>
                <a:ext uri="{FF2B5EF4-FFF2-40B4-BE49-F238E27FC236}">
                  <a16:creationId xmlns:a16="http://schemas.microsoft.com/office/drawing/2014/main" id="{34A0354D-7162-BF9D-330A-38E2D14536A4}"/>
                </a:ext>
              </a:extLst>
            </p:cNvPr>
            <p:cNvGrpSpPr/>
            <p:nvPr/>
          </p:nvGrpSpPr>
          <p:grpSpPr>
            <a:xfrm>
              <a:off x="-8710" y="1252249"/>
              <a:ext cx="10207106" cy="151747"/>
              <a:chOff x="-8351" y="1300726"/>
              <a:chExt cx="9786937" cy="151747"/>
            </a:xfrm>
            <a:grpFill/>
          </p:grpSpPr>
          <p:cxnSp>
            <p:nvCxnSpPr>
              <p:cNvPr id="12" name="Straight Connector 11">
                <a:extLst>
                  <a:ext uri="{FF2B5EF4-FFF2-40B4-BE49-F238E27FC236}">
                    <a16:creationId xmlns:a16="http://schemas.microsoft.com/office/drawing/2014/main" id="{02F632AC-BF0F-D819-A997-9B7A349ACCD4}"/>
                  </a:ext>
                </a:extLst>
              </p:cNvPr>
              <p:cNvCxnSpPr/>
              <p:nvPr/>
            </p:nvCxnSpPr>
            <p:spPr>
              <a:xfrm>
                <a:off x="-8351"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EF61CE1-DA87-A720-1A27-F9D52A89D763}"/>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grpSp>
      <p:grpSp>
        <p:nvGrpSpPr>
          <p:cNvPr id="14" name="Group 13">
            <a:extLst>
              <a:ext uri="{FF2B5EF4-FFF2-40B4-BE49-F238E27FC236}">
                <a16:creationId xmlns:a16="http://schemas.microsoft.com/office/drawing/2014/main" id="{9D797516-ECD0-948F-F3ED-CB5061B8AF2A}"/>
              </a:ext>
            </a:extLst>
          </p:cNvPr>
          <p:cNvGrpSpPr/>
          <p:nvPr/>
        </p:nvGrpSpPr>
        <p:grpSpPr>
          <a:xfrm rot="5400000">
            <a:off x="-2475491" y="2970138"/>
            <a:ext cx="6142089" cy="201811"/>
            <a:chOff x="4056307" y="1252249"/>
            <a:chExt cx="6142089" cy="201811"/>
          </a:xfrm>
          <a:solidFill>
            <a:srgbClr val="63B2C6"/>
          </a:solidFill>
        </p:grpSpPr>
        <p:cxnSp>
          <p:nvCxnSpPr>
            <p:cNvPr id="15" name="Straight Connector 14">
              <a:extLst>
                <a:ext uri="{FF2B5EF4-FFF2-40B4-BE49-F238E27FC236}">
                  <a16:creationId xmlns:a16="http://schemas.microsoft.com/office/drawing/2014/main" id="{6353756C-3A0B-C772-035A-3D90691A8D61}"/>
                </a:ext>
              </a:extLst>
            </p:cNvPr>
            <p:cNvCxnSpPr>
              <a:cxnSpLocks/>
            </p:cNvCxnSpPr>
            <p:nvPr/>
          </p:nvCxnSpPr>
          <p:spPr>
            <a:xfrm rot="16200000">
              <a:off x="6870647" y="-1373928"/>
              <a:ext cx="1" cy="5628682"/>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4E7537BB-D64E-ECB4-B616-C375010F2D89}"/>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nvGrpSpPr>
            <p:cNvPr id="17" name="Group 16">
              <a:extLst>
                <a:ext uri="{FF2B5EF4-FFF2-40B4-BE49-F238E27FC236}">
                  <a16:creationId xmlns:a16="http://schemas.microsoft.com/office/drawing/2014/main" id="{610876B8-CF0E-A82E-78B2-ACA4BFA0D0BB}"/>
                </a:ext>
              </a:extLst>
            </p:cNvPr>
            <p:cNvGrpSpPr/>
            <p:nvPr/>
          </p:nvGrpSpPr>
          <p:grpSpPr>
            <a:xfrm>
              <a:off x="4056308" y="1252249"/>
              <a:ext cx="6142088" cy="151747"/>
              <a:chOff x="3889333" y="1300726"/>
              <a:chExt cx="5889253" cy="151747"/>
            </a:xfrm>
            <a:grpFill/>
          </p:grpSpPr>
          <p:cxnSp>
            <p:nvCxnSpPr>
              <p:cNvPr id="18" name="Straight Connector 17">
                <a:extLst>
                  <a:ext uri="{FF2B5EF4-FFF2-40B4-BE49-F238E27FC236}">
                    <a16:creationId xmlns:a16="http://schemas.microsoft.com/office/drawing/2014/main" id="{22838814-A99F-21D2-EF2C-BBBAC1B0363A}"/>
                  </a:ext>
                </a:extLst>
              </p:cNvPr>
              <p:cNvCxnSpPr>
                <a:cxnSpLocks/>
              </p:cNvCxnSpPr>
              <p:nvPr/>
            </p:nvCxnSpPr>
            <p:spPr>
              <a:xfrm rot="16200000">
                <a:off x="6793479" y="-1463732"/>
                <a:ext cx="0" cy="5808291"/>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EBEA8A3F-16DF-35DE-31D4-A9115BE58364}"/>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grpSp>
      <p:sp>
        <p:nvSpPr>
          <p:cNvPr id="22" name="Slide Number Placeholder 21">
            <a:extLst>
              <a:ext uri="{FF2B5EF4-FFF2-40B4-BE49-F238E27FC236}">
                <a16:creationId xmlns:a16="http://schemas.microsoft.com/office/drawing/2014/main" id="{1086AE32-A667-1E78-D328-D8959FE42F2C}"/>
              </a:ext>
            </a:extLst>
          </p:cNvPr>
          <p:cNvSpPr>
            <a:spLocks noGrp="1"/>
          </p:cNvSpPr>
          <p:nvPr>
            <p:ph type="sldNum" sz="quarter" idx="12"/>
          </p:nvPr>
        </p:nvSpPr>
        <p:spPr>
          <a:xfrm>
            <a:off x="9274488" y="6126044"/>
            <a:ext cx="2743200" cy="365125"/>
          </a:xfrm>
        </p:spPr>
        <p:txBody>
          <a:bodyPr/>
          <a:lstStyle/>
          <a:p>
            <a:fld id="{AADC102A-893D-4746-89DD-B95CB8D60466}" type="slidenum">
              <a:rPr lang="en-NZ" b="1" smtClean="0">
                <a:latin typeface="Poppins" panose="00000500000000000000" pitchFamily="2" charset="0"/>
                <a:cs typeface="Poppins" panose="00000500000000000000" pitchFamily="2" charset="0"/>
              </a:rPr>
              <a:t>4</a:t>
            </a:fld>
            <a:endParaRPr lang="en-NZ" b="1" dirty="0">
              <a:latin typeface="Poppins" panose="00000500000000000000" pitchFamily="2" charset="0"/>
              <a:cs typeface="Poppins" panose="00000500000000000000" pitchFamily="2" charset="0"/>
            </a:endParaRPr>
          </a:p>
        </p:txBody>
      </p:sp>
      <p:pic>
        <p:nvPicPr>
          <p:cNvPr id="3" name="Picture 2" descr="A person and child in front of a house&#10;&#10;Description automatically generated">
            <a:extLst>
              <a:ext uri="{FF2B5EF4-FFF2-40B4-BE49-F238E27FC236}">
                <a16:creationId xmlns:a16="http://schemas.microsoft.com/office/drawing/2014/main" id="{FA05F5C0-C8EA-0A68-474F-AB8B1FA6E394}"/>
              </a:ext>
            </a:extLst>
          </p:cNvPr>
          <p:cNvPicPr>
            <a:picLocks noChangeAspect="1"/>
          </p:cNvPicPr>
          <p:nvPr/>
        </p:nvPicPr>
        <p:blipFill>
          <a:blip r:embed="rId2"/>
          <a:stretch>
            <a:fillRect/>
          </a:stretch>
        </p:blipFill>
        <p:spPr>
          <a:xfrm>
            <a:off x="9114495" y="3188504"/>
            <a:ext cx="2106737" cy="3046383"/>
          </a:xfrm>
          <a:prstGeom prst="rect">
            <a:avLst/>
          </a:prstGeom>
          <a:ln>
            <a:noFill/>
          </a:ln>
          <a:effectLst>
            <a:outerShdw blurRad="190500" algn="tl" rotWithShape="0">
              <a:srgbClr val="000000">
                <a:alpha val="70000"/>
              </a:srgbClr>
            </a:outerShdw>
          </a:effectLst>
        </p:spPr>
      </p:pic>
      <p:grpSp>
        <p:nvGrpSpPr>
          <p:cNvPr id="21" name="Group 20">
            <a:extLst>
              <a:ext uri="{FF2B5EF4-FFF2-40B4-BE49-F238E27FC236}">
                <a16:creationId xmlns:a16="http://schemas.microsoft.com/office/drawing/2014/main" id="{0EC23D40-380F-C41C-C45E-74E0FC16C47C}"/>
              </a:ext>
            </a:extLst>
          </p:cNvPr>
          <p:cNvGrpSpPr/>
          <p:nvPr/>
        </p:nvGrpSpPr>
        <p:grpSpPr>
          <a:xfrm>
            <a:off x="10715049" y="2815117"/>
            <a:ext cx="1003872" cy="989384"/>
            <a:chOff x="10285500" y="5341794"/>
            <a:chExt cx="1095749" cy="1076699"/>
          </a:xfrm>
          <a:effectLst>
            <a:outerShdw blurRad="50800" dist="38100" dir="10800000" algn="r" rotWithShape="0">
              <a:prstClr val="black">
                <a:alpha val="40000"/>
              </a:prstClr>
            </a:outerShdw>
          </a:effectLst>
        </p:grpSpPr>
        <p:sp>
          <p:nvSpPr>
            <p:cNvPr id="4" name="Oval 3">
              <a:extLst>
                <a:ext uri="{FF2B5EF4-FFF2-40B4-BE49-F238E27FC236}">
                  <a16:creationId xmlns:a16="http://schemas.microsoft.com/office/drawing/2014/main" id="{621D1BF5-D8F3-F554-C782-A775B5E7C6D5}"/>
                </a:ext>
              </a:extLst>
            </p:cNvPr>
            <p:cNvSpPr/>
            <p:nvPr/>
          </p:nvSpPr>
          <p:spPr>
            <a:xfrm>
              <a:off x="10285500" y="5341794"/>
              <a:ext cx="1095749" cy="1076699"/>
            </a:xfrm>
            <a:prstGeom prst="ellipse">
              <a:avLst/>
            </a:prstGeom>
            <a:solidFill>
              <a:srgbClr val="63B2C6"/>
            </a:solidFill>
            <a:ln>
              <a:solidFill>
                <a:srgbClr val="63B2C6"/>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NZ" dirty="0"/>
            </a:p>
          </p:txBody>
        </p:sp>
        <p:pic>
          <p:nvPicPr>
            <p:cNvPr id="5" name="Picture 4" descr="Download icon">
              <a:extLst>
                <a:ext uri="{FF2B5EF4-FFF2-40B4-BE49-F238E27FC236}">
                  <a16:creationId xmlns:a16="http://schemas.microsoft.com/office/drawing/2014/main" id="{ABF3DF2D-7960-2A7D-5278-9B252B4EB126}"/>
                </a:ext>
              </a:extLst>
            </p:cNvPr>
            <p:cNvPicPr>
              <a:picLocks noChangeAspect="1"/>
            </p:cNvPicPr>
            <p:nvPr/>
          </p:nvPicPr>
          <p:blipFill rotWithShape="1">
            <a:blip r:embed="rId3">
              <a:extLst>
                <a:ext uri="{28A0092B-C50C-407E-A947-70E740481C1C}">
                  <a14:useLocalDpi xmlns:a14="http://schemas.microsoft.com/office/drawing/2010/main" val="0"/>
                </a:ext>
              </a:extLst>
            </a:blip>
            <a:srcRect l="16331" t="13334" r="17810" b="26733"/>
            <a:stretch/>
          </p:blipFill>
          <p:spPr>
            <a:xfrm>
              <a:off x="10483523" y="5410490"/>
              <a:ext cx="686017" cy="613436"/>
            </a:xfrm>
            <a:prstGeom prst="rect">
              <a:avLst/>
            </a:prstGeom>
          </p:spPr>
        </p:pic>
        <p:sp>
          <p:nvSpPr>
            <p:cNvPr id="6" name="TextBox 3">
              <a:extLst>
                <a:ext uri="{FF2B5EF4-FFF2-40B4-BE49-F238E27FC236}">
                  <a16:creationId xmlns:a16="http://schemas.microsoft.com/office/drawing/2014/main" id="{FF351673-1BCF-FCBD-83FD-A77AAE37FDCC}"/>
                </a:ext>
              </a:extLst>
            </p:cNvPr>
            <p:cNvSpPr txBox="1"/>
            <p:nvPr/>
          </p:nvSpPr>
          <p:spPr>
            <a:xfrm>
              <a:off x="10437972" y="5999718"/>
              <a:ext cx="777120" cy="3684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NZ" sz="800" dirty="0">
                  <a:latin typeface="Poppins" panose="00000500000000000000" pitchFamily="2" charset="0"/>
                  <a:cs typeface="Poppins" panose="00000500000000000000" pitchFamily="2" charset="0"/>
                </a:rPr>
                <a:t>Rauemi tautoko</a:t>
              </a:r>
            </a:p>
          </p:txBody>
        </p:sp>
      </p:grpSp>
    </p:spTree>
    <p:extLst>
      <p:ext uri="{BB962C8B-B14F-4D97-AF65-F5344CB8AC3E}">
        <p14:creationId xmlns:p14="http://schemas.microsoft.com/office/powerpoint/2010/main" val="1919643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3DA0D6-9B0A-E9BE-ADCE-2CFF8C6A4AC4}"/>
              </a:ext>
            </a:extLst>
          </p:cNvPr>
          <p:cNvSpPr txBox="1"/>
          <p:nvPr/>
        </p:nvSpPr>
        <p:spPr>
          <a:xfrm>
            <a:off x="778868" y="225599"/>
            <a:ext cx="10033293" cy="584775"/>
          </a:xfrm>
          <a:prstGeom prst="rect">
            <a:avLst/>
          </a:prstGeom>
          <a:noFill/>
        </p:spPr>
        <p:txBody>
          <a:bodyPr wrap="square" lIns="91440" tIns="45720" rIns="91440" bIns="45720" anchor="t">
            <a:spAutoFit/>
          </a:bodyPr>
          <a:lstStyle/>
          <a:p>
            <a:r>
              <a:rPr lang="en-NZ" sz="3200" dirty="0">
                <a:latin typeface="Poppins"/>
                <a:cs typeface="Poppins"/>
              </a:rPr>
              <a:t>Key Messages</a:t>
            </a:r>
            <a:endParaRPr lang="en-US" dirty="0"/>
          </a:p>
        </p:txBody>
      </p:sp>
      <p:grpSp>
        <p:nvGrpSpPr>
          <p:cNvPr id="41" name="Group 40">
            <a:extLst>
              <a:ext uri="{FF2B5EF4-FFF2-40B4-BE49-F238E27FC236}">
                <a16:creationId xmlns:a16="http://schemas.microsoft.com/office/drawing/2014/main" id="{F57638C2-4144-E876-905E-8F1C91C2DE07}"/>
              </a:ext>
            </a:extLst>
          </p:cNvPr>
          <p:cNvGrpSpPr/>
          <p:nvPr/>
        </p:nvGrpSpPr>
        <p:grpSpPr>
          <a:xfrm rot="5400000">
            <a:off x="-2475491" y="2970138"/>
            <a:ext cx="6142089" cy="201811"/>
            <a:chOff x="4056307" y="1252249"/>
            <a:chExt cx="6142089" cy="201811"/>
          </a:xfrm>
          <a:solidFill>
            <a:srgbClr val="63B2C6"/>
          </a:solidFill>
        </p:grpSpPr>
        <p:cxnSp>
          <p:nvCxnSpPr>
            <p:cNvPr id="42" name="Straight Connector 41">
              <a:extLst>
                <a:ext uri="{FF2B5EF4-FFF2-40B4-BE49-F238E27FC236}">
                  <a16:creationId xmlns:a16="http://schemas.microsoft.com/office/drawing/2014/main" id="{2D32A05C-C546-463A-3C59-EEC7E75C6938}"/>
                </a:ext>
              </a:extLst>
            </p:cNvPr>
            <p:cNvCxnSpPr>
              <a:cxnSpLocks/>
            </p:cNvCxnSpPr>
            <p:nvPr/>
          </p:nvCxnSpPr>
          <p:spPr>
            <a:xfrm rot="16200000">
              <a:off x="6870647" y="-1373928"/>
              <a:ext cx="1" cy="5628682"/>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52C1DB43-EDDF-AFE0-51AB-7DB9E34159BE}"/>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nvGrpSpPr>
            <p:cNvPr id="44" name="Group 43">
              <a:extLst>
                <a:ext uri="{FF2B5EF4-FFF2-40B4-BE49-F238E27FC236}">
                  <a16:creationId xmlns:a16="http://schemas.microsoft.com/office/drawing/2014/main" id="{44FAEDB0-D798-958D-2DD2-C0FBABFE08C1}"/>
                </a:ext>
              </a:extLst>
            </p:cNvPr>
            <p:cNvGrpSpPr/>
            <p:nvPr/>
          </p:nvGrpSpPr>
          <p:grpSpPr>
            <a:xfrm>
              <a:off x="4056308" y="1252249"/>
              <a:ext cx="6142088" cy="151747"/>
              <a:chOff x="3889333" y="1300726"/>
              <a:chExt cx="5889253" cy="151747"/>
            </a:xfrm>
            <a:grpFill/>
          </p:grpSpPr>
          <p:cxnSp>
            <p:nvCxnSpPr>
              <p:cNvPr id="45" name="Straight Connector 44">
                <a:extLst>
                  <a:ext uri="{FF2B5EF4-FFF2-40B4-BE49-F238E27FC236}">
                    <a16:creationId xmlns:a16="http://schemas.microsoft.com/office/drawing/2014/main" id="{A6A8B021-53A6-E132-C1E9-FA5FF6C884A0}"/>
                  </a:ext>
                </a:extLst>
              </p:cNvPr>
              <p:cNvCxnSpPr>
                <a:cxnSpLocks/>
              </p:cNvCxnSpPr>
              <p:nvPr/>
            </p:nvCxnSpPr>
            <p:spPr>
              <a:xfrm rot="16200000">
                <a:off x="6793479" y="-1463732"/>
                <a:ext cx="0" cy="5808291"/>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5CD03197-6ED6-BD3D-0A59-3958357A9604}"/>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grpSp>
      <p:grpSp>
        <p:nvGrpSpPr>
          <p:cNvPr id="5" name="Group 4">
            <a:extLst>
              <a:ext uri="{FF2B5EF4-FFF2-40B4-BE49-F238E27FC236}">
                <a16:creationId xmlns:a16="http://schemas.microsoft.com/office/drawing/2014/main" id="{7D3040C8-E12B-5BC8-E31E-96E74A946167}"/>
              </a:ext>
            </a:extLst>
          </p:cNvPr>
          <p:cNvGrpSpPr/>
          <p:nvPr/>
        </p:nvGrpSpPr>
        <p:grpSpPr>
          <a:xfrm>
            <a:off x="-3568" y="6453007"/>
            <a:ext cx="12186860" cy="407664"/>
            <a:chOff x="-152218" y="6482222"/>
            <a:chExt cx="12891216" cy="407664"/>
          </a:xfrm>
        </p:grpSpPr>
        <p:grpSp>
          <p:nvGrpSpPr>
            <p:cNvPr id="6" name="Group 5">
              <a:extLst>
                <a:ext uri="{FF2B5EF4-FFF2-40B4-BE49-F238E27FC236}">
                  <a16:creationId xmlns:a16="http://schemas.microsoft.com/office/drawing/2014/main" id="{8DC413B6-EC22-1620-8DE8-293198E76513}"/>
                </a:ext>
              </a:extLst>
            </p:cNvPr>
            <p:cNvGrpSpPr/>
            <p:nvPr/>
          </p:nvGrpSpPr>
          <p:grpSpPr>
            <a:xfrm>
              <a:off x="8451047" y="6482222"/>
              <a:ext cx="4287951" cy="407661"/>
              <a:chOff x="1" y="6273048"/>
              <a:chExt cx="6095999" cy="579555"/>
            </a:xfrm>
          </p:grpSpPr>
          <p:pic>
            <p:nvPicPr>
              <p:cNvPr id="13" name="Picture 12" descr="A picture containing text&#10;&#10;Description automatically generated">
                <a:extLst>
                  <a:ext uri="{FF2B5EF4-FFF2-40B4-BE49-F238E27FC236}">
                    <a16:creationId xmlns:a16="http://schemas.microsoft.com/office/drawing/2014/main" id="{1809C03D-71D4-CD2F-FAD5-4B44D5FCE9A4}"/>
                  </a:ext>
                </a:extLst>
              </p:cNvPr>
              <p:cNvPicPr>
                <a:picLocks noChangeAspect="1"/>
              </p:cNvPicPr>
              <p:nvPr/>
            </p:nvPicPr>
            <p:blipFill>
              <a:blip r:embed="rId3"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1" y="6273048"/>
                <a:ext cx="3038274" cy="579555"/>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76FAA452-4166-1CDE-F688-5E92CFF35DA2}"/>
                  </a:ext>
                </a:extLst>
              </p:cNvPr>
              <p:cNvPicPr>
                <a:picLocks noChangeAspect="1"/>
              </p:cNvPicPr>
              <p:nvPr/>
            </p:nvPicPr>
            <p:blipFill>
              <a:blip r:embed="rId3"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3057726" y="6273048"/>
                <a:ext cx="3038274" cy="579555"/>
              </a:xfrm>
              <a:prstGeom prst="rect">
                <a:avLst/>
              </a:prstGeom>
            </p:spPr>
          </p:pic>
        </p:grpSp>
        <p:grpSp>
          <p:nvGrpSpPr>
            <p:cNvPr id="7" name="Group 6">
              <a:extLst>
                <a:ext uri="{FF2B5EF4-FFF2-40B4-BE49-F238E27FC236}">
                  <a16:creationId xmlns:a16="http://schemas.microsoft.com/office/drawing/2014/main" id="{0C0281E8-9971-C456-7AAB-C525ACC68310}"/>
                </a:ext>
              </a:extLst>
            </p:cNvPr>
            <p:cNvGrpSpPr/>
            <p:nvPr/>
          </p:nvGrpSpPr>
          <p:grpSpPr>
            <a:xfrm>
              <a:off x="-152218" y="6482224"/>
              <a:ext cx="8589583" cy="407662"/>
              <a:chOff x="1" y="6273047"/>
              <a:chExt cx="12211449" cy="579556"/>
            </a:xfrm>
          </p:grpSpPr>
          <p:pic>
            <p:nvPicPr>
              <p:cNvPr id="8" name="Picture 7" descr="A picture containing text&#10;&#10;Description automatically generated">
                <a:extLst>
                  <a:ext uri="{FF2B5EF4-FFF2-40B4-BE49-F238E27FC236}">
                    <a16:creationId xmlns:a16="http://schemas.microsoft.com/office/drawing/2014/main" id="{255D1AE1-1994-7809-76E6-C64E3580886D}"/>
                  </a:ext>
                </a:extLst>
              </p:cNvPr>
              <p:cNvPicPr>
                <a:picLocks noChangeAspect="1"/>
              </p:cNvPicPr>
              <p:nvPr/>
            </p:nvPicPr>
            <p:blipFill>
              <a:blip r:embed="rId3"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1" y="6273048"/>
                <a:ext cx="3038274" cy="579555"/>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2DEFDB60-CC9C-B212-2318-2D291D39C81C}"/>
                  </a:ext>
                </a:extLst>
              </p:cNvPr>
              <p:cNvPicPr>
                <a:picLocks noChangeAspect="1"/>
              </p:cNvPicPr>
              <p:nvPr/>
            </p:nvPicPr>
            <p:blipFill>
              <a:blip r:embed="rId3"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3057726" y="6273048"/>
                <a:ext cx="3038274" cy="579555"/>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E4D7333C-DB9A-AC38-CEF8-E52A0B5E0116}"/>
                  </a:ext>
                </a:extLst>
              </p:cNvPr>
              <p:cNvPicPr>
                <a:picLocks noChangeAspect="1"/>
              </p:cNvPicPr>
              <p:nvPr/>
            </p:nvPicPr>
            <p:blipFill>
              <a:blip r:embed="rId3"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6115451" y="6273047"/>
                <a:ext cx="3038274" cy="579555"/>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129DD7DA-66F9-1613-5887-DEE8890EE998}"/>
                  </a:ext>
                </a:extLst>
              </p:cNvPr>
              <p:cNvPicPr>
                <a:picLocks noChangeAspect="1"/>
              </p:cNvPicPr>
              <p:nvPr/>
            </p:nvPicPr>
            <p:blipFill>
              <a:blip r:embed="rId3"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9173176" y="6273047"/>
                <a:ext cx="3038274" cy="579555"/>
              </a:xfrm>
              <a:prstGeom prst="rect">
                <a:avLst/>
              </a:prstGeom>
            </p:spPr>
          </p:pic>
        </p:grpSp>
      </p:grpSp>
      <p:sp>
        <p:nvSpPr>
          <p:cNvPr id="23" name="Slide Number Placeholder 21">
            <a:extLst>
              <a:ext uri="{FF2B5EF4-FFF2-40B4-BE49-F238E27FC236}">
                <a16:creationId xmlns:a16="http://schemas.microsoft.com/office/drawing/2014/main" id="{6D322521-96CE-2B1D-A794-E28C7488614B}"/>
              </a:ext>
            </a:extLst>
          </p:cNvPr>
          <p:cNvSpPr>
            <a:spLocks noGrp="1"/>
          </p:cNvSpPr>
          <p:nvPr>
            <p:ph type="sldNum" sz="quarter" idx="12"/>
          </p:nvPr>
        </p:nvSpPr>
        <p:spPr>
          <a:xfrm>
            <a:off x="9274488" y="6126044"/>
            <a:ext cx="2743200" cy="365125"/>
          </a:xfrm>
        </p:spPr>
        <p:txBody>
          <a:bodyPr/>
          <a:lstStyle/>
          <a:p>
            <a:fld id="{AADC102A-893D-4746-89DD-B95CB8D60466}" type="slidenum">
              <a:rPr lang="en-NZ" b="1" smtClean="0">
                <a:latin typeface="Poppins" panose="00000500000000000000" pitchFamily="2" charset="0"/>
                <a:cs typeface="Poppins" panose="00000500000000000000" pitchFamily="2" charset="0"/>
              </a:rPr>
              <a:t>5</a:t>
            </a:fld>
            <a:endParaRPr lang="en-NZ" b="1" dirty="0">
              <a:latin typeface="Poppins" panose="00000500000000000000" pitchFamily="2" charset="0"/>
              <a:cs typeface="Poppins" panose="00000500000000000000" pitchFamily="2" charset="0"/>
            </a:endParaRPr>
          </a:p>
        </p:txBody>
      </p:sp>
      <p:sp>
        <p:nvSpPr>
          <p:cNvPr id="22" name="TextBox 21">
            <a:extLst>
              <a:ext uri="{FF2B5EF4-FFF2-40B4-BE49-F238E27FC236}">
                <a16:creationId xmlns:a16="http://schemas.microsoft.com/office/drawing/2014/main" id="{1B962571-2B8F-1B66-5553-68ABC032A42A}"/>
              </a:ext>
            </a:extLst>
          </p:cNvPr>
          <p:cNvSpPr txBox="1"/>
          <p:nvPr/>
        </p:nvSpPr>
        <p:spPr>
          <a:xfrm>
            <a:off x="1094968" y="2784419"/>
            <a:ext cx="10507237" cy="3785652"/>
          </a:xfrm>
          <a:prstGeom prst="rect">
            <a:avLst/>
          </a:prstGeom>
          <a:noFill/>
        </p:spPr>
        <p:txBody>
          <a:bodyPr wrap="square" lIns="91440" tIns="45720" rIns="91440" bIns="45720" rtlCol="0" anchor="t">
            <a:spAutoFit/>
          </a:bodyPr>
          <a:lstStyle/>
          <a:p>
            <a:pPr>
              <a:spcAft>
                <a:spcPts val="1800"/>
              </a:spcAft>
            </a:pPr>
            <a:r>
              <a:rPr lang="en-US" sz="1500" dirty="0">
                <a:latin typeface="Poppins" panose="00000500000000000000" pitchFamily="2" charset="0"/>
                <a:ea typeface="Calibri" panose="020F0502020204030204" pitchFamily="34" charset="0"/>
                <a:cs typeface="Poppins" panose="00000500000000000000" pitchFamily="2" charset="0"/>
              </a:rPr>
              <a:t>Kaupapa Māori and Māori medium education stems from the hopes and dreams of whānau, hapū, and iwi for their mokopuna and these whāinga matua strive to shape learning and teaching for mokopuna in ways that are meaningful for them their whānau, hapū, iwi and communities. </a:t>
            </a:r>
          </a:p>
          <a:p>
            <a:pPr>
              <a:spcAft>
                <a:spcPts val="1800"/>
              </a:spcAft>
            </a:pPr>
            <a:r>
              <a:rPr lang="en-US" sz="1500" dirty="0">
                <a:latin typeface="Poppins" panose="00000500000000000000" pitchFamily="2" charset="0"/>
                <a:ea typeface="Calibri" panose="020F0502020204030204" pitchFamily="34" charset="0"/>
                <a:cs typeface="Poppins" panose="00000500000000000000" pitchFamily="2" charset="0"/>
              </a:rPr>
              <a:t>Te Tīrewa Marautanga o Aotearoa (Te Tīrewa Marautanga) promotes ako as the pedagogical approach to achieving these strategic outcomes in an indigenous education pathway. Ako involves embedding consistent, </a:t>
            </a:r>
            <a:r>
              <a:rPr lang="en-US" sz="1500" b="1" dirty="0">
                <a:latin typeface="Poppins" panose="00000500000000000000" pitchFamily="2" charset="0"/>
                <a:ea typeface="Calibri" panose="020F0502020204030204" pitchFamily="34" charset="0"/>
                <a:cs typeface="Poppins" panose="00000500000000000000" pitchFamily="2" charset="0"/>
              </a:rPr>
              <a:t>high-quality teaching and learning practices (tikanga ako)</a:t>
            </a:r>
            <a:r>
              <a:rPr lang="en-US" sz="1500" dirty="0">
                <a:latin typeface="Poppins" panose="00000500000000000000" pitchFamily="2" charset="0"/>
                <a:ea typeface="Calibri" panose="020F0502020204030204" pitchFamily="34" charset="0"/>
                <a:cs typeface="Poppins" panose="00000500000000000000" pitchFamily="2" charset="0"/>
              </a:rPr>
              <a:t> across the curriculum for all mokopuna throughout their years at kura.</a:t>
            </a:r>
          </a:p>
          <a:p>
            <a:pPr>
              <a:spcAft>
                <a:spcPts val="1800"/>
              </a:spcAft>
            </a:pPr>
            <a:r>
              <a:rPr lang="en-US" sz="1500" b="1" dirty="0">
                <a:latin typeface="Poppins" panose="00000500000000000000" pitchFamily="2" charset="0"/>
                <a:ea typeface="Calibri" panose="020F0502020204030204" pitchFamily="34" charset="0"/>
                <a:cs typeface="Poppins" panose="00000500000000000000" pitchFamily="2" charset="0"/>
              </a:rPr>
              <a:t>Tikanga ako</a:t>
            </a:r>
            <a:r>
              <a:rPr lang="en-US" sz="1500" dirty="0">
                <a:latin typeface="Poppins" panose="00000500000000000000" pitchFamily="2" charset="0"/>
                <a:ea typeface="Calibri" panose="020F0502020204030204" pitchFamily="34" charset="0"/>
                <a:cs typeface="Poppins" panose="00000500000000000000" pitchFamily="2" charset="0"/>
              </a:rPr>
              <a:t> can be considered from a mokopuna perspective and with a focus on what mokopuna do in the teaching and learning process. </a:t>
            </a:r>
            <a:r>
              <a:rPr lang="en-US" sz="1500" b="1" dirty="0">
                <a:latin typeface="Poppins" panose="00000500000000000000" pitchFamily="2" charset="0"/>
                <a:ea typeface="Calibri" panose="020F0502020204030204" pitchFamily="34" charset="0"/>
                <a:cs typeface="Poppins" panose="00000500000000000000" pitchFamily="2" charset="0"/>
              </a:rPr>
              <a:t>Tikanga ako</a:t>
            </a:r>
            <a:r>
              <a:rPr lang="en-US" sz="1500" dirty="0">
                <a:latin typeface="Poppins" panose="00000500000000000000" pitchFamily="2" charset="0"/>
                <a:ea typeface="Calibri" panose="020F0502020204030204" pitchFamily="34" charset="0"/>
                <a:cs typeface="Poppins" panose="00000500000000000000" pitchFamily="2" charset="0"/>
              </a:rPr>
              <a:t> can also be considered from a kaiako perspective. </a:t>
            </a:r>
            <a:endParaRPr lang="en-US" sz="1500" dirty="0">
              <a:latin typeface="Poppins" panose="00000500000000000000" pitchFamily="2" charset="0"/>
              <a:cs typeface="Poppins" panose="00000500000000000000" pitchFamily="2" charset="0"/>
            </a:endParaRPr>
          </a:p>
          <a:p>
            <a:pPr>
              <a:spcAft>
                <a:spcPts val="1800"/>
              </a:spcAft>
            </a:pPr>
            <a:r>
              <a:rPr lang="en-US" sz="1500" dirty="0">
                <a:latin typeface="Poppins" panose="00000500000000000000" pitchFamily="2" charset="0"/>
                <a:ea typeface="Calibri" panose="020F0502020204030204" pitchFamily="34" charset="0"/>
                <a:cs typeface="Poppins" panose="00000500000000000000" pitchFamily="2" charset="0"/>
              </a:rPr>
              <a:t>The document focuses on what kaiako do in the teaching and learning process and highlights the key approaches that underpin high-quality teaching practices. </a:t>
            </a:r>
          </a:p>
          <a:p>
            <a:pPr>
              <a:spcAft>
                <a:spcPts val="1800"/>
              </a:spcAft>
            </a:pPr>
            <a:endParaRPr lang="en-US" sz="1500" dirty="0">
              <a:latin typeface="Poppins" panose="00000500000000000000" pitchFamily="2" charset="0"/>
              <a:ea typeface="Calibri" panose="020F0502020204030204" pitchFamily="34" charset="0"/>
              <a:cs typeface="Poppins" panose="00000500000000000000" pitchFamily="2" charset="0"/>
            </a:endParaRPr>
          </a:p>
        </p:txBody>
      </p:sp>
      <p:cxnSp>
        <p:nvCxnSpPr>
          <p:cNvPr id="34" name="Connector: Elbow 33">
            <a:extLst>
              <a:ext uri="{FF2B5EF4-FFF2-40B4-BE49-F238E27FC236}">
                <a16:creationId xmlns:a16="http://schemas.microsoft.com/office/drawing/2014/main" id="{DDA0E46C-2F20-9FB8-AC8A-ACD101D93B28}"/>
              </a:ext>
            </a:extLst>
          </p:cNvPr>
          <p:cNvCxnSpPr>
            <a:cxnSpLocks/>
          </p:cNvCxnSpPr>
          <p:nvPr/>
        </p:nvCxnSpPr>
        <p:spPr>
          <a:xfrm rot="5400000">
            <a:off x="5049265" y="723667"/>
            <a:ext cx="298860" cy="2294405"/>
          </a:xfrm>
          <a:prstGeom prst="bentConnector3">
            <a:avLst/>
          </a:prstGeom>
          <a:ln>
            <a:solidFill>
              <a:srgbClr val="63B2C6"/>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055286BC-5786-EA26-9516-911D96518142}"/>
              </a:ext>
            </a:extLst>
          </p:cNvPr>
          <p:cNvGrpSpPr/>
          <p:nvPr/>
        </p:nvGrpSpPr>
        <p:grpSpPr>
          <a:xfrm>
            <a:off x="2087928" y="1350170"/>
            <a:ext cx="8516884" cy="1099970"/>
            <a:chOff x="1272202" y="1421220"/>
            <a:chExt cx="8516884" cy="1099970"/>
          </a:xfrm>
        </p:grpSpPr>
        <p:sp>
          <p:nvSpPr>
            <p:cNvPr id="27" name="Rectangle: Rounded Corners 26">
              <a:extLst>
                <a:ext uri="{FF2B5EF4-FFF2-40B4-BE49-F238E27FC236}">
                  <a16:creationId xmlns:a16="http://schemas.microsoft.com/office/drawing/2014/main" id="{0A18978B-0E3F-0AA9-D649-9BCFC9EE8494}"/>
                </a:ext>
              </a:extLst>
            </p:cNvPr>
            <p:cNvSpPr/>
            <p:nvPr/>
          </p:nvSpPr>
          <p:spPr>
            <a:xfrm>
              <a:off x="3566607" y="1421220"/>
              <a:ext cx="3939329" cy="371657"/>
            </a:xfrm>
            <a:prstGeom prst="roundRect">
              <a:avLst/>
            </a:prstGeom>
            <a:solidFill>
              <a:srgbClr val="63B2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dirty="0">
                  <a:latin typeface="Poppins" panose="00000500000000000000" pitchFamily="2" charset="0"/>
                  <a:cs typeface="Poppins" panose="00000500000000000000" pitchFamily="2" charset="0"/>
                </a:rPr>
                <a:t>Ngā whāinga matua e rua</a:t>
              </a:r>
            </a:p>
          </p:txBody>
        </p:sp>
        <p:sp>
          <p:nvSpPr>
            <p:cNvPr id="28" name="Rectangle: Rounded Corners 27">
              <a:extLst>
                <a:ext uri="{FF2B5EF4-FFF2-40B4-BE49-F238E27FC236}">
                  <a16:creationId xmlns:a16="http://schemas.microsoft.com/office/drawing/2014/main" id="{22356884-E3A1-6183-C241-410AA835CF2D}"/>
                </a:ext>
              </a:extLst>
            </p:cNvPr>
            <p:cNvSpPr/>
            <p:nvPr/>
          </p:nvSpPr>
          <p:spPr>
            <a:xfrm>
              <a:off x="1272202" y="2091737"/>
              <a:ext cx="3939329" cy="429453"/>
            </a:xfrm>
            <a:prstGeom prst="roundRect">
              <a:avLst/>
            </a:prstGeom>
            <a:solidFill>
              <a:srgbClr val="63B2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a:latin typeface="Poppins" panose="00000500000000000000" pitchFamily="2" charset="0"/>
                  <a:cs typeface="Poppins" panose="00000500000000000000" pitchFamily="2" charset="0"/>
                </a:rPr>
                <a:t>Revitalisation of te reo Māori</a:t>
              </a:r>
            </a:p>
          </p:txBody>
        </p:sp>
        <p:sp>
          <p:nvSpPr>
            <p:cNvPr id="29" name="Rectangle: Rounded Corners 28">
              <a:extLst>
                <a:ext uri="{FF2B5EF4-FFF2-40B4-BE49-F238E27FC236}">
                  <a16:creationId xmlns:a16="http://schemas.microsoft.com/office/drawing/2014/main" id="{26C94198-1FC5-EF8C-E504-CAF695C9FB72}"/>
                </a:ext>
              </a:extLst>
            </p:cNvPr>
            <p:cNvSpPr/>
            <p:nvPr/>
          </p:nvSpPr>
          <p:spPr>
            <a:xfrm>
              <a:off x="5849757" y="2091736"/>
              <a:ext cx="3939329" cy="429453"/>
            </a:xfrm>
            <a:prstGeom prst="roundRect">
              <a:avLst/>
            </a:prstGeom>
            <a:solidFill>
              <a:srgbClr val="63B2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NZ" sz="1600" dirty="0">
                  <a:latin typeface="Poppins" panose="00000500000000000000" pitchFamily="2" charset="0"/>
                  <a:cs typeface="Poppins" panose="00000500000000000000" pitchFamily="2" charset="0"/>
                </a:rPr>
                <a:t>Education success for all mokopuna</a:t>
              </a:r>
            </a:p>
          </p:txBody>
        </p:sp>
        <p:cxnSp>
          <p:nvCxnSpPr>
            <p:cNvPr id="36" name="Connector: Elbow 35">
              <a:extLst>
                <a:ext uri="{FF2B5EF4-FFF2-40B4-BE49-F238E27FC236}">
                  <a16:creationId xmlns:a16="http://schemas.microsoft.com/office/drawing/2014/main" id="{3CC5108F-79E1-BD1B-3D7F-B09336CDC726}"/>
                </a:ext>
              </a:extLst>
            </p:cNvPr>
            <p:cNvCxnSpPr>
              <a:cxnSpLocks/>
              <a:stCxn id="27" idx="2"/>
              <a:endCxn id="29" idx="0"/>
            </p:cNvCxnSpPr>
            <p:nvPr/>
          </p:nvCxnSpPr>
          <p:spPr>
            <a:xfrm rot="16200000" flipH="1">
              <a:off x="6528418" y="800731"/>
              <a:ext cx="298859" cy="2283150"/>
            </a:xfrm>
            <a:prstGeom prst="bentConnector3">
              <a:avLst/>
            </a:prstGeom>
            <a:ln>
              <a:solidFill>
                <a:srgbClr val="63B2C6"/>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A90AA51A-E75A-8A6E-9AD0-D494A916B31E}"/>
              </a:ext>
            </a:extLst>
          </p:cNvPr>
          <p:cNvGrpSpPr/>
          <p:nvPr/>
        </p:nvGrpSpPr>
        <p:grpSpPr>
          <a:xfrm flipV="1">
            <a:off x="-3568" y="892711"/>
            <a:ext cx="10219382" cy="201811"/>
            <a:chOff x="-20986" y="1252249"/>
            <a:chExt cx="10219382" cy="201811"/>
          </a:xfrm>
          <a:solidFill>
            <a:srgbClr val="63B2C6"/>
          </a:solidFill>
        </p:grpSpPr>
        <p:cxnSp>
          <p:nvCxnSpPr>
            <p:cNvPr id="15" name="Straight Connector 14">
              <a:extLst>
                <a:ext uri="{FF2B5EF4-FFF2-40B4-BE49-F238E27FC236}">
                  <a16:creationId xmlns:a16="http://schemas.microsoft.com/office/drawing/2014/main" id="{9F2E8D87-0383-294B-370A-7B5647598851}"/>
                </a:ext>
              </a:extLst>
            </p:cNvPr>
            <p:cNvCxnSpPr/>
            <p:nvPr/>
          </p:nvCxnSpPr>
          <p:spPr>
            <a:xfrm>
              <a:off x="-20986"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50BC549-56AC-119C-C30A-66AF43311004}"/>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nvGrpSpPr>
            <p:cNvPr id="17" name="Group 16">
              <a:extLst>
                <a:ext uri="{FF2B5EF4-FFF2-40B4-BE49-F238E27FC236}">
                  <a16:creationId xmlns:a16="http://schemas.microsoft.com/office/drawing/2014/main" id="{1BC0EC5B-EE30-1921-CEE4-155E126E9E18}"/>
                </a:ext>
              </a:extLst>
            </p:cNvPr>
            <p:cNvGrpSpPr/>
            <p:nvPr/>
          </p:nvGrpSpPr>
          <p:grpSpPr>
            <a:xfrm>
              <a:off x="-8710" y="1252249"/>
              <a:ext cx="10207106" cy="151747"/>
              <a:chOff x="-8351" y="1300726"/>
              <a:chExt cx="9786937" cy="151747"/>
            </a:xfrm>
            <a:grpFill/>
          </p:grpSpPr>
          <p:cxnSp>
            <p:nvCxnSpPr>
              <p:cNvPr id="18" name="Straight Connector 17">
                <a:extLst>
                  <a:ext uri="{FF2B5EF4-FFF2-40B4-BE49-F238E27FC236}">
                    <a16:creationId xmlns:a16="http://schemas.microsoft.com/office/drawing/2014/main" id="{E0B40136-0B27-5A00-48BD-76A5FB454CD1}"/>
                  </a:ext>
                </a:extLst>
              </p:cNvPr>
              <p:cNvCxnSpPr/>
              <p:nvPr/>
            </p:nvCxnSpPr>
            <p:spPr>
              <a:xfrm>
                <a:off x="-8351"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0E7E18A0-8BAB-6AB9-454B-EEBCAE422049}"/>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grpSp>
    </p:spTree>
    <p:extLst>
      <p:ext uri="{BB962C8B-B14F-4D97-AF65-F5344CB8AC3E}">
        <p14:creationId xmlns:p14="http://schemas.microsoft.com/office/powerpoint/2010/main" val="1247295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9B73FB76-A5B8-789E-D118-D85962DA6B30}"/>
              </a:ext>
            </a:extLst>
          </p:cNvPr>
          <p:cNvSpPr/>
          <p:nvPr/>
        </p:nvSpPr>
        <p:spPr>
          <a:xfrm>
            <a:off x="-3568" y="-2"/>
            <a:ext cx="12195568" cy="6858001"/>
          </a:xfrm>
          <a:prstGeom prst="roundRect">
            <a:avLst>
              <a:gd name="adj" fmla="val 0"/>
            </a:avLst>
          </a:prstGeom>
          <a:solidFill>
            <a:srgbClr val="63B2C6">
              <a:alpha val="3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itle 1">
            <a:extLst>
              <a:ext uri="{FF2B5EF4-FFF2-40B4-BE49-F238E27FC236}">
                <a16:creationId xmlns:a16="http://schemas.microsoft.com/office/drawing/2014/main" id="{1A77BF9F-1C0D-0723-A7C9-510F89697103}"/>
              </a:ext>
            </a:extLst>
          </p:cNvPr>
          <p:cNvSpPr>
            <a:spLocks noGrp="1"/>
          </p:cNvSpPr>
          <p:nvPr>
            <p:ph type="title"/>
          </p:nvPr>
        </p:nvSpPr>
        <p:spPr>
          <a:xfrm>
            <a:off x="1168105" y="1703263"/>
            <a:ext cx="10515600" cy="1325563"/>
          </a:xfrm>
        </p:spPr>
        <p:txBody>
          <a:bodyPr>
            <a:normAutofit/>
          </a:bodyPr>
          <a:lstStyle/>
          <a:p>
            <a:r>
              <a:rPr lang="en-US" sz="6000" dirty="0">
                <a:solidFill>
                  <a:srgbClr val="000000"/>
                </a:solidFill>
                <a:latin typeface="Poppins" panose="00000500000000000000" pitchFamily="2" charset="0"/>
                <a:ea typeface="Calibri" panose="020F0502020204030204" pitchFamily="34" charset="0"/>
              </a:rPr>
              <a:t>Wānanga 1</a:t>
            </a:r>
            <a:endParaRPr lang="en-NZ" sz="6000" dirty="0"/>
          </a:p>
        </p:txBody>
      </p:sp>
      <p:sp>
        <p:nvSpPr>
          <p:cNvPr id="7" name="Title 1">
            <a:extLst>
              <a:ext uri="{FF2B5EF4-FFF2-40B4-BE49-F238E27FC236}">
                <a16:creationId xmlns:a16="http://schemas.microsoft.com/office/drawing/2014/main" id="{26D476E8-5E6C-AF57-0F14-0E7C59F14FC1}"/>
              </a:ext>
            </a:extLst>
          </p:cNvPr>
          <p:cNvSpPr txBox="1">
            <a:spLocks/>
          </p:cNvSpPr>
          <p:nvPr/>
        </p:nvSpPr>
        <p:spPr>
          <a:xfrm>
            <a:off x="1168105" y="3216589"/>
            <a:ext cx="10515600" cy="20412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r>
              <a:rPr lang="en-US" sz="3200" dirty="0">
                <a:latin typeface="Poppins" panose="00000500000000000000" pitchFamily="2" charset="0"/>
                <a:cs typeface="Poppins" panose="00000500000000000000" pitchFamily="2" charset="0"/>
              </a:rPr>
              <a:t>Read the mātāpono (principles) that guide the Ako </a:t>
            </a:r>
            <a:r>
              <a:rPr lang="en-NZ" sz="3200" dirty="0">
                <a:latin typeface="Poppins" panose="00000500000000000000" pitchFamily="2" charset="0"/>
                <a:cs typeface="Poppins" panose="00000500000000000000" pitchFamily="2" charset="0"/>
              </a:rPr>
              <a:t>Framework and work through the wānanga suggestions</a:t>
            </a:r>
            <a:r>
              <a:rPr lang="en-NZ" sz="3200" dirty="0">
                <a:solidFill>
                  <a:srgbClr val="000000"/>
                </a:solidFill>
                <a:latin typeface="Poppins" panose="00000500000000000000" pitchFamily="2" charset="0"/>
                <a:cs typeface="Poppins" panose="00000500000000000000" pitchFamily="2" charset="0"/>
              </a:rPr>
              <a:t>. </a:t>
            </a:r>
            <a:r>
              <a:rPr lang="en-US" sz="3200" dirty="0">
                <a:solidFill>
                  <a:srgbClr val="000000"/>
                </a:solidFill>
                <a:latin typeface="Poppins" panose="00000500000000000000" pitchFamily="2" charset="0"/>
                <a:ea typeface="Times New Roman" panose="02020603050405020304" pitchFamily="18" charset="0"/>
                <a:cs typeface="Poppins" panose="00000500000000000000" pitchFamily="2" charset="0"/>
              </a:rPr>
              <a:t>​</a:t>
            </a:r>
            <a:endParaRPr lang="en-NZ" sz="3200" dirty="0">
              <a:latin typeface="Poppins" panose="00000500000000000000" pitchFamily="2" charset="0"/>
              <a:ea typeface="Times New Roman" panose="02020603050405020304" pitchFamily="18" charset="0"/>
              <a:cs typeface="Poppins" panose="00000500000000000000" pitchFamily="2" charset="0"/>
            </a:endParaRPr>
          </a:p>
        </p:txBody>
      </p:sp>
      <p:grpSp>
        <p:nvGrpSpPr>
          <p:cNvPr id="8" name="Group 7">
            <a:extLst>
              <a:ext uri="{FF2B5EF4-FFF2-40B4-BE49-F238E27FC236}">
                <a16:creationId xmlns:a16="http://schemas.microsoft.com/office/drawing/2014/main" id="{F3F15B5D-24A2-2FB4-94F0-0A7468903BA6}"/>
              </a:ext>
            </a:extLst>
          </p:cNvPr>
          <p:cNvGrpSpPr/>
          <p:nvPr/>
        </p:nvGrpSpPr>
        <p:grpSpPr>
          <a:xfrm flipV="1">
            <a:off x="-3568" y="892711"/>
            <a:ext cx="10219382" cy="201811"/>
            <a:chOff x="-20986" y="1252249"/>
            <a:chExt cx="10219382" cy="201811"/>
          </a:xfrm>
          <a:solidFill>
            <a:srgbClr val="63B2C6"/>
          </a:solidFill>
        </p:grpSpPr>
        <p:cxnSp>
          <p:nvCxnSpPr>
            <p:cNvPr id="9" name="Straight Connector 8">
              <a:extLst>
                <a:ext uri="{FF2B5EF4-FFF2-40B4-BE49-F238E27FC236}">
                  <a16:creationId xmlns:a16="http://schemas.microsoft.com/office/drawing/2014/main" id="{5E44EA8E-D06F-410C-A60E-CB95FC8665A4}"/>
                </a:ext>
              </a:extLst>
            </p:cNvPr>
            <p:cNvCxnSpPr/>
            <p:nvPr/>
          </p:nvCxnSpPr>
          <p:spPr>
            <a:xfrm>
              <a:off x="-20986"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ABEBE801-9469-8627-AFCB-0CD782ECC483}"/>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nvGrpSpPr>
            <p:cNvPr id="11" name="Group 10">
              <a:extLst>
                <a:ext uri="{FF2B5EF4-FFF2-40B4-BE49-F238E27FC236}">
                  <a16:creationId xmlns:a16="http://schemas.microsoft.com/office/drawing/2014/main" id="{34A0354D-7162-BF9D-330A-38E2D14536A4}"/>
                </a:ext>
              </a:extLst>
            </p:cNvPr>
            <p:cNvGrpSpPr/>
            <p:nvPr/>
          </p:nvGrpSpPr>
          <p:grpSpPr>
            <a:xfrm>
              <a:off x="-8710" y="1252249"/>
              <a:ext cx="10207106" cy="151747"/>
              <a:chOff x="-8351" y="1300726"/>
              <a:chExt cx="9786937" cy="151747"/>
            </a:xfrm>
            <a:grpFill/>
          </p:grpSpPr>
          <p:cxnSp>
            <p:nvCxnSpPr>
              <p:cNvPr id="12" name="Straight Connector 11">
                <a:extLst>
                  <a:ext uri="{FF2B5EF4-FFF2-40B4-BE49-F238E27FC236}">
                    <a16:creationId xmlns:a16="http://schemas.microsoft.com/office/drawing/2014/main" id="{02F632AC-BF0F-D819-A997-9B7A349ACCD4}"/>
                  </a:ext>
                </a:extLst>
              </p:cNvPr>
              <p:cNvCxnSpPr/>
              <p:nvPr/>
            </p:nvCxnSpPr>
            <p:spPr>
              <a:xfrm>
                <a:off x="-8351"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EF61CE1-DA87-A720-1A27-F9D52A89D763}"/>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grpSp>
      <p:grpSp>
        <p:nvGrpSpPr>
          <p:cNvPr id="14" name="Group 13">
            <a:extLst>
              <a:ext uri="{FF2B5EF4-FFF2-40B4-BE49-F238E27FC236}">
                <a16:creationId xmlns:a16="http://schemas.microsoft.com/office/drawing/2014/main" id="{9D797516-ECD0-948F-F3ED-CB5061B8AF2A}"/>
              </a:ext>
            </a:extLst>
          </p:cNvPr>
          <p:cNvGrpSpPr/>
          <p:nvPr/>
        </p:nvGrpSpPr>
        <p:grpSpPr>
          <a:xfrm rot="5400000">
            <a:off x="-2475491" y="2970138"/>
            <a:ext cx="6142089" cy="201811"/>
            <a:chOff x="4056307" y="1252249"/>
            <a:chExt cx="6142089" cy="201811"/>
          </a:xfrm>
          <a:solidFill>
            <a:srgbClr val="63B2C6"/>
          </a:solidFill>
        </p:grpSpPr>
        <p:cxnSp>
          <p:nvCxnSpPr>
            <p:cNvPr id="15" name="Straight Connector 14">
              <a:extLst>
                <a:ext uri="{FF2B5EF4-FFF2-40B4-BE49-F238E27FC236}">
                  <a16:creationId xmlns:a16="http://schemas.microsoft.com/office/drawing/2014/main" id="{6353756C-3A0B-C772-035A-3D90691A8D61}"/>
                </a:ext>
              </a:extLst>
            </p:cNvPr>
            <p:cNvCxnSpPr>
              <a:cxnSpLocks/>
            </p:cNvCxnSpPr>
            <p:nvPr/>
          </p:nvCxnSpPr>
          <p:spPr>
            <a:xfrm rot="16200000">
              <a:off x="6870647" y="-1373928"/>
              <a:ext cx="1" cy="5628682"/>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4E7537BB-D64E-ECB4-B616-C375010F2D89}"/>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nvGrpSpPr>
            <p:cNvPr id="17" name="Group 16">
              <a:extLst>
                <a:ext uri="{FF2B5EF4-FFF2-40B4-BE49-F238E27FC236}">
                  <a16:creationId xmlns:a16="http://schemas.microsoft.com/office/drawing/2014/main" id="{610876B8-CF0E-A82E-78B2-ACA4BFA0D0BB}"/>
                </a:ext>
              </a:extLst>
            </p:cNvPr>
            <p:cNvGrpSpPr/>
            <p:nvPr/>
          </p:nvGrpSpPr>
          <p:grpSpPr>
            <a:xfrm>
              <a:off x="4056308" y="1252249"/>
              <a:ext cx="6142088" cy="151747"/>
              <a:chOff x="3889333" y="1300726"/>
              <a:chExt cx="5889253" cy="151747"/>
            </a:xfrm>
            <a:grpFill/>
          </p:grpSpPr>
          <p:cxnSp>
            <p:nvCxnSpPr>
              <p:cNvPr id="18" name="Straight Connector 17">
                <a:extLst>
                  <a:ext uri="{FF2B5EF4-FFF2-40B4-BE49-F238E27FC236}">
                    <a16:creationId xmlns:a16="http://schemas.microsoft.com/office/drawing/2014/main" id="{22838814-A99F-21D2-EF2C-BBBAC1B0363A}"/>
                  </a:ext>
                </a:extLst>
              </p:cNvPr>
              <p:cNvCxnSpPr>
                <a:cxnSpLocks/>
              </p:cNvCxnSpPr>
              <p:nvPr/>
            </p:nvCxnSpPr>
            <p:spPr>
              <a:xfrm rot="16200000">
                <a:off x="6793479" y="-1463732"/>
                <a:ext cx="0" cy="5808291"/>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EBEA8A3F-16DF-35DE-31D4-A9115BE58364}"/>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grpSp>
      <p:sp>
        <p:nvSpPr>
          <p:cNvPr id="22" name="Slide Number Placeholder 21">
            <a:extLst>
              <a:ext uri="{FF2B5EF4-FFF2-40B4-BE49-F238E27FC236}">
                <a16:creationId xmlns:a16="http://schemas.microsoft.com/office/drawing/2014/main" id="{1086AE32-A667-1E78-D328-D8959FE42F2C}"/>
              </a:ext>
            </a:extLst>
          </p:cNvPr>
          <p:cNvSpPr>
            <a:spLocks noGrp="1"/>
          </p:cNvSpPr>
          <p:nvPr>
            <p:ph type="sldNum" sz="quarter" idx="12"/>
          </p:nvPr>
        </p:nvSpPr>
        <p:spPr>
          <a:xfrm>
            <a:off x="9274488" y="6126044"/>
            <a:ext cx="2743200" cy="365125"/>
          </a:xfrm>
        </p:spPr>
        <p:txBody>
          <a:bodyPr/>
          <a:lstStyle/>
          <a:p>
            <a:fld id="{AADC102A-893D-4746-89DD-B95CB8D60466}" type="slidenum">
              <a:rPr lang="en-NZ" b="1" smtClean="0">
                <a:latin typeface="Poppins" panose="00000500000000000000" pitchFamily="2" charset="0"/>
                <a:cs typeface="Poppins" panose="00000500000000000000" pitchFamily="2" charset="0"/>
              </a:rPr>
              <a:t>6</a:t>
            </a:fld>
            <a:endParaRPr lang="en-NZ" b="1"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183153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Image of the principles that guide the Ako Framework">
            <a:extLst>
              <a:ext uri="{FF2B5EF4-FFF2-40B4-BE49-F238E27FC236}">
                <a16:creationId xmlns:a16="http://schemas.microsoft.com/office/drawing/2014/main" id="{A99902F7-65C3-BBF7-6381-8EBB8251CF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6422" y="0"/>
            <a:ext cx="9659155" cy="6858000"/>
          </a:xfrm>
          <a:prstGeom prst="rect">
            <a:avLst/>
          </a:prstGeom>
        </p:spPr>
      </p:pic>
      <p:sp>
        <p:nvSpPr>
          <p:cNvPr id="4" name="Slide Number Placeholder 3">
            <a:extLst>
              <a:ext uri="{FF2B5EF4-FFF2-40B4-BE49-F238E27FC236}">
                <a16:creationId xmlns:a16="http://schemas.microsoft.com/office/drawing/2014/main" id="{B11FC87F-58ED-58AF-C279-90DECE832C6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DC102A-893D-4746-89DD-B95CB8D60466}" type="slidenum">
              <a:rPr lang="en-US" smtClean="0"/>
              <a:pPr>
                <a:spcAft>
                  <a:spcPts val="600"/>
                </a:spcAft>
              </a:pPr>
              <a:t>7</a:t>
            </a:fld>
            <a:endParaRPr lang="en-US" dirty="0"/>
          </a:p>
        </p:txBody>
      </p:sp>
      <p:grpSp>
        <p:nvGrpSpPr>
          <p:cNvPr id="7" name="Group 6">
            <a:extLst>
              <a:ext uri="{FF2B5EF4-FFF2-40B4-BE49-F238E27FC236}">
                <a16:creationId xmlns:a16="http://schemas.microsoft.com/office/drawing/2014/main" id="{97A1B12B-1B8F-35E4-2D30-70598A1835B3}"/>
              </a:ext>
            </a:extLst>
          </p:cNvPr>
          <p:cNvGrpSpPr/>
          <p:nvPr/>
        </p:nvGrpSpPr>
        <p:grpSpPr>
          <a:xfrm rot="5400000">
            <a:off x="-2475491" y="2970138"/>
            <a:ext cx="6142089" cy="201811"/>
            <a:chOff x="4056307" y="1252249"/>
            <a:chExt cx="6142089" cy="201811"/>
          </a:xfrm>
          <a:solidFill>
            <a:srgbClr val="63B2C6"/>
          </a:solidFill>
        </p:grpSpPr>
        <p:cxnSp>
          <p:nvCxnSpPr>
            <p:cNvPr id="8" name="Straight Connector 7">
              <a:extLst>
                <a:ext uri="{FF2B5EF4-FFF2-40B4-BE49-F238E27FC236}">
                  <a16:creationId xmlns:a16="http://schemas.microsoft.com/office/drawing/2014/main" id="{A2FE8E5D-3463-7A18-470B-B36F6D92603F}"/>
                </a:ext>
              </a:extLst>
            </p:cNvPr>
            <p:cNvCxnSpPr>
              <a:cxnSpLocks/>
            </p:cNvCxnSpPr>
            <p:nvPr/>
          </p:nvCxnSpPr>
          <p:spPr>
            <a:xfrm rot="16200000">
              <a:off x="6870647" y="-1373928"/>
              <a:ext cx="1" cy="5628682"/>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0D9A5DE5-6357-4761-6F16-8D80C6CAF9BD}"/>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nvGrpSpPr>
            <p:cNvPr id="10" name="Group 9">
              <a:extLst>
                <a:ext uri="{FF2B5EF4-FFF2-40B4-BE49-F238E27FC236}">
                  <a16:creationId xmlns:a16="http://schemas.microsoft.com/office/drawing/2014/main" id="{5CA01AC7-77FB-D3B8-1998-8ECAE1C04553}"/>
                </a:ext>
              </a:extLst>
            </p:cNvPr>
            <p:cNvGrpSpPr/>
            <p:nvPr/>
          </p:nvGrpSpPr>
          <p:grpSpPr>
            <a:xfrm>
              <a:off x="4056308" y="1252249"/>
              <a:ext cx="6142088" cy="151747"/>
              <a:chOff x="3889333" y="1300726"/>
              <a:chExt cx="5889253" cy="151747"/>
            </a:xfrm>
            <a:grpFill/>
          </p:grpSpPr>
          <p:cxnSp>
            <p:nvCxnSpPr>
              <p:cNvPr id="11" name="Straight Connector 10">
                <a:extLst>
                  <a:ext uri="{FF2B5EF4-FFF2-40B4-BE49-F238E27FC236}">
                    <a16:creationId xmlns:a16="http://schemas.microsoft.com/office/drawing/2014/main" id="{E4EEA2AA-17B2-1083-CDEC-F3C67A676D5A}"/>
                  </a:ext>
                </a:extLst>
              </p:cNvPr>
              <p:cNvCxnSpPr>
                <a:cxnSpLocks/>
              </p:cNvCxnSpPr>
              <p:nvPr/>
            </p:nvCxnSpPr>
            <p:spPr>
              <a:xfrm rot="16200000">
                <a:off x="6793479" y="-1463732"/>
                <a:ext cx="0" cy="5808291"/>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6B9B932-172B-DBA8-0A43-C61ADB125359}"/>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grpSp>
    </p:spTree>
    <p:extLst>
      <p:ext uri="{BB962C8B-B14F-4D97-AF65-F5344CB8AC3E}">
        <p14:creationId xmlns:p14="http://schemas.microsoft.com/office/powerpoint/2010/main" val="3873888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3DA0D6-9B0A-E9BE-ADCE-2CFF8C6A4AC4}"/>
              </a:ext>
            </a:extLst>
          </p:cNvPr>
          <p:cNvSpPr txBox="1"/>
          <p:nvPr/>
        </p:nvSpPr>
        <p:spPr>
          <a:xfrm>
            <a:off x="732855" y="264578"/>
            <a:ext cx="9981040" cy="584775"/>
          </a:xfrm>
          <a:prstGeom prst="rect">
            <a:avLst/>
          </a:prstGeom>
          <a:noFill/>
        </p:spPr>
        <p:txBody>
          <a:bodyPr wrap="square" lIns="91440" tIns="45720" rIns="91440" bIns="45720" anchor="t">
            <a:spAutoFit/>
          </a:bodyPr>
          <a:lstStyle/>
          <a:p>
            <a:r>
              <a:rPr lang="en-NZ" sz="3200" dirty="0">
                <a:latin typeface="Poppins"/>
                <a:cs typeface="Poppins"/>
              </a:rPr>
              <a:t>Ako Framework – Ngā mātāpono </a:t>
            </a:r>
            <a:r>
              <a:rPr lang="en-NZ" sz="2800" dirty="0">
                <a:latin typeface="Poppins"/>
                <a:cs typeface="Poppins"/>
              </a:rPr>
              <a:t>(Principles)</a:t>
            </a:r>
            <a:endParaRPr lang="en-NZ" sz="3200" dirty="0">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EE633E44-C54A-305F-3512-2EB853ED7E4D}"/>
              </a:ext>
            </a:extLst>
          </p:cNvPr>
          <p:cNvSpPr txBox="1"/>
          <p:nvPr/>
        </p:nvSpPr>
        <p:spPr>
          <a:xfrm>
            <a:off x="936601" y="4121290"/>
            <a:ext cx="10875569" cy="1877437"/>
          </a:xfrm>
          <a:prstGeom prst="rect">
            <a:avLst/>
          </a:prstGeom>
          <a:noFill/>
        </p:spPr>
        <p:txBody>
          <a:bodyPr wrap="square" lIns="91440" tIns="45720" rIns="91440" bIns="45720" anchor="t">
            <a:spAutoFit/>
          </a:bodyPr>
          <a:lstStyle/>
          <a:p>
            <a:pPr>
              <a:spcAft>
                <a:spcPts val="1200"/>
              </a:spcAft>
            </a:pPr>
            <a:r>
              <a:rPr lang="en-US" sz="1600" b="1" dirty="0">
                <a:solidFill>
                  <a:srgbClr val="63B2C6"/>
                </a:solidFill>
                <a:latin typeface="Poppins"/>
                <a:cs typeface="Poppins"/>
              </a:rPr>
              <a:t>Hei wānanga:</a:t>
            </a:r>
            <a:endParaRPr lang="en-US" sz="1600" dirty="0">
              <a:solidFill>
                <a:srgbClr val="63B2C6"/>
              </a:solidFill>
              <a:latin typeface="Poppins"/>
              <a:cs typeface="Poppins"/>
            </a:endParaRPr>
          </a:p>
          <a:p>
            <a:pPr marL="285750" indent="-285750">
              <a:spcAft>
                <a:spcPts val="1200"/>
              </a:spcAft>
              <a:buFont typeface="Arial" panose="020B0604020202020204" pitchFamily="34" charset="0"/>
              <a:buChar char="•"/>
            </a:pPr>
            <a:r>
              <a:rPr lang="en-US" sz="1400" i="1" dirty="0">
                <a:latin typeface="Poppins"/>
                <a:cs typeface="Poppins"/>
              </a:rPr>
              <a:t>As a kaiako, which of the mātāpono are most visible in your practice? What examples can you share?</a:t>
            </a:r>
          </a:p>
          <a:p>
            <a:pPr marL="285750" indent="-285750">
              <a:spcAft>
                <a:spcPts val="1200"/>
              </a:spcAft>
              <a:buFont typeface="Arial" panose="020B0604020202020204" pitchFamily="34" charset="0"/>
              <a:buChar char="•"/>
            </a:pPr>
            <a:r>
              <a:rPr lang="en-US" sz="1400" i="1" dirty="0">
                <a:latin typeface="Poppins"/>
                <a:cs typeface="Poppins"/>
              </a:rPr>
              <a:t>As a kura, there are other documents or places that share similarities to the mātāpono in the ako framework; Te Tīrewa Marautanga, Te Tamaiti Hei Raukura.  What similarities do they share with your own mātāpono?</a:t>
            </a:r>
          </a:p>
          <a:p>
            <a:pPr marL="285750" indent="-285750">
              <a:spcAft>
                <a:spcPts val="1200"/>
              </a:spcAft>
              <a:buFont typeface="Arial" panose="020B0604020202020204" pitchFamily="34" charset="0"/>
              <a:buChar char="•"/>
            </a:pPr>
            <a:r>
              <a:rPr lang="en-US" sz="1400" i="1" dirty="0">
                <a:latin typeface="Poppins"/>
                <a:cs typeface="Poppins"/>
              </a:rPr>
              <a:t>How might whānau share that they can see, hear, and feel the mātāpono in their mokopuna at kura?  Does your kura have other mātāpono that whānau value?</a:t>
            </a:r>
          </a:p>
        </p:txBody>
      </p:sp>
      <p:sp>
        <p:nvSpPr>
          <p:cNvPr id="2" name="TextBox 1">
            <a:extLst>
              <a:ext uri="{FF2B5EF4-FFF2-40B4-BE49-F238E27FC236}">
                <a16:creationId xmlns:a16="http://schemas.microsoft.com/office/drawing/2014/main" id="{4B09BC35-8D72-750C-3B72-FEEF83F9E002}"/>
              </a:ext>
            </a:extLst>
          </p:cNvPr>
          <p:cNvSpPr txBox="1"/>
          <p:nvPr/>
        </p:nvSpPr>
        <p:spPr>
          <a:xfrm>
            <a:off x="827595" y="1241953"/>
            <a:ext cx="8601462" cy="523220"/>
          </a:xfrm>
          <a:prstGeom prst="rect">
            <a:avLst/>
          </a:prstGeom>
          <a:noFill/>
        </p:spPr>
        <p:txBody>
          <a:bodyPr wrap="square" lIns="91440" tIns="45720" rIns="91440" bIns="45720" rtlCol="0" anchor="t">
            <a:spAutoFit/>
          </a:bodyPr>
          <a:lstStyle/>
          <a:p>
            <a:r>
              <a:rPr lang="en-US" sz="1400" b="1" dirty="0">
                <a:latin typeface="Poppins"/>
                <a:ea typeface="+mn-lt"/>
                <a:cs typeface="+mn-lt"/>
              </a:rPr>
              <a:t>There are four mātāpono (principles) that underpin the quality teaching and learning approaches and practices that constitute tikanga ako. </a:t>
            </a:r>
            <a:endParaRPr lang="en-NZ" sz="1600" b="1" dirty="0">
              <a:latin typeface="Poppins"/>
              <a:ea typeface="+mn-lt"/>
              <a:cs typeface="Poppins"/>
            </a:endParaRPr>
          </a:p>
        </p:txBody>
      </p:sp>
      <p:grpSp>
        <p:nvGrpSpPr>
          <p:cNvPr id="14" name="Group 13">
            <a:extLst>
              <a:ext uri="{FF2B5EF4-FFF2-40B4-BE49-F238E27FC236}">
                <a16:creationId xmlns:a16="http://schemas.microsoft.com/office/drawing/2014/main" id="{A90AA51A-E75A-8A6E-9AD0-D494A916B31E}"/>
              </a:ext>
            </a:extLst>
          </p:cNvPr>
          <p:cNvGrpSpPr/>
          <p:nvPr/>
        </p:nvGrpSpPr>
        <p:grpSpPr>
          <a:xfrm flipV="1">
            <a:off x="-3568" y="892711"/>
            <a:ext cx="10219382" cy="201811"/>
            <a:chOff x="-20986" y="1252249"/>
            <a:chExt cx="10219382" cy="201811"/>
          </a:xfrm>
          <a:solidFill>
            <a:srgbClr val="63B2C6"/>
          </a:solidFill>
        </p:grpSpPr>
        <p:cxnSp>
          <p:nvCxnSpPr>
            <p:cNvPr id="15" name="Straight Connector 14">
              <a:extLst>
                <a:ext uri="{FF2B5EF4-FFF2-40B4-BE49-F238E27FC236}">
                  <a16:creationId xmlns:a16="http://schemas.microsoft.com/office/drawing/2014/main" id="{9F2E8D87-0383-294B-370A-7B5647598851}"/>
                </a:ext>
              </a:extLst>
            </p:cNvPr>
            <p:cNvCxnSpPr/>
            <p:nvPr/>
          </p:nvCxnSpPr>
          <p:spPr>
            <a:xfrm>
              <a:off x="-20986"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50BC549-56AC-119C-C30A-66AF43311004}"/>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nvGrpSpPr>
            <p:cNvPr id="17" name="Group 16">
              <a:extLst>
                <a:ext uri="{FF2B5EF4-FFF2-40B4-BE49-F238E27FC236}">
                  <a16:creationId xmlns:a16="http://schemas.microsoft.com/office/drawing/2014/main" id="{1BC0EC5B-EE30-1921-CEE4-155E126E9E18}"/>
                </a:ext>
              </a:extLst>
            </p:cNvPr>
            <p:cNvGrpSpPr/>
            <p:nvPr/>
          </p:nvGrpSpPr>
          <p:grpSpPr>
            <a:xfrm>
              <a:off x="-8710" y="1252249"/>
              <a:ext cx="10207106" cy="151747"/>
              <a:chOff x="-8351" y="1300726"/>
              <a:chExt cx="9786937" cy="151747"/>
            </a:xfrm>
            <a:grpFill/>
          </p:grpSpPr>
          <p:cxnSp>
            <p:nvCxnSpPr>
              <p:cNvPr id="18" name="Straight Connector 17">
                <a:extLst>
                  <a:ext uri="{FF2B5EF4-FFF2-40B4-BE49-F238E27FC236}">
                    <a16:creationId xmlns:a16="http://schemas.microsoft.com/office/drawing/2014/main" id="{E0B40136-0B27-5A00-48BD-76A5FB454CD1}"/>
                  </a:ext>
                </a:extLst>
              </p:cNvPr>
              <p:cNvCxnSpPr/>
              <p:nvPr/>
            </p:nvCxnSpPr>
            <p:spPr>
              <a:xfrm>
                <a:off x="-8351"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0E7E18A0-8BAB-6AB9-454B-EEBCAE422049}"/>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grpSp>
      <p:grpSp>
        <p:nvGrpSpPr>
          <p:cNvPr id="32" name="Group 31">
            <a:extLst>
              <a:ext uri="{FF2B5EF4-FFF2-40B4-BE49-F238E27FC236}">
                <a16:creationId xmlns:a16="http://schemas.microsoft.com/office/drawing/2014/main" id="{6B1FBC69-9F76-CD01-7E8F-70E41EAF948D}"/>
              </a:ext>
            </a:extLst>
          </p:cNvPr>
          <p:cNvGrpSpPr/>
          <p:nvPr/>
        </p:nvGrpSpPr>
        <p:grpSpPr>
          <a:xfrm rot="5400000">
            <a:off x="-2475491" y="2970138"/>
            <a:ext cx="6142089" cy="201811"/>
            <a:chOff x="4056307" y="1252249"/>
            <a:chExt cx="6142089" cy="201811"/>
          </a:xfrm>
          <a:solidFill>
            <a:srgbClr val="63B2C6"/>
          </a:solidFill>
        </p:grpSpPr>
        <p:cxnSp>
          <p:nvCxnSpPr>
            <p:cNvPr id="33" name="Straight Connector 32">
              <a:extLst>
                <a:ext uri="{FF2B5EF4-FFF2-40B4-BE49-F238E27FC236}">
                  <a16:creationId xmlns:a16="http://schemas.microsoft.com/office/drawing/2014/main" id="{4082A72F-B0C6-5554-4744-9164A64C67D7}"/>
                </a:ext>
              </a:extLst>
            </p:cNvPr>
            <p:cNvCxnSpPr>
              <a:cxnSpLocks/>
            </p:cNvCxnSpPr>
            <p:nvPr/>
          </p:nvCxnSpPr>
          <p:spPr>
            <a:xfrm rot="16200000">
              <a:off x="6870647" y="-1373928"/>
              <a:ext cx="1" cy="5628682"/>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C968006B-5E79-C230-CF3B-DA07F6542119}"/>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nvGrpSpPr>
            <p:cNvPr id="35" name="Group 34">
              <a:extLst>
                <a:ext uri="{FF2B5EF4-FFF2-40B4-BE49-F238E27FC236}">
                  <a16:creationId xmlns:a16="http://schemas.microsoft.com/office/drawing/2014/main" id="{6C18182A-636E-86AD-4514-ABABFA1AE852}"/>
                </a:ext>
              </a:extLst>
            </p:cNvPr>
            <p:cNvGrpSpPr/>
            <p:nvPr/>
          </p:nvGrpSpPr>
          <p:grpSpPr>
            <a:xfrm>
              <a:off x="4056308" y="1252249"/>
              <a:ext cx="6142088" cy="151747"/>
              <a:chOff x="3889333" y="1300726"/>
              <a:chExt cx="5889253" cy="151747"/>
            </a:xfrm>
            <a:grpFill/>
          </p:grpSpPr>
          <p:cxnSp>
            <p:nvCxnSpPr>
              <p:cNvPr id="36" name="Straight Connector 35">
                <a:extLst>
                  <a:ext uri="{FF2B5EF4-FFF2-40B4-BE49-F238E27FC236}">
                    <a16:creationId xmlns:a16="http://schemas.microsoft.com/office/drawing/2014/main" id="{C0509F5E-1B64-9E21-C2EA-2DBFB9B3A9F6}"/>
                  </a:ext>
                </a:extLst>
              </p:cNvPr>
              <p:cNvCxnSpPr>
                <a:cxnSpLocks/>
              </p:cNvCxnSpPr>
              <p:nvPr/>
            </p:nvCxnSpPr>
            <p:spPr>
              <a:xfrm rot="16200000">
                <a:off x="6793479" y="-1463732"/>
                <a:ext cx="0" cy="5808291"/>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07E90A31-D56A-8086-8E5C-AEB1452B6414}"/>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grpSp>
      <p:sp>
        <p:nvSpPr>
          <p:cNvPr id="47" name="Rectangle 2">
            <a:extLst>
              <a:ext uri="{FF2B5EF4-FFF2-40B4-BE49-F238E27FC236}">
                <a16:creationId xmlns:a16="http://schemas.microsoft.com/office/drawing/2014/main" id="{95D6FC27-8C5E-E1A2-A543-3BE04EBE4D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NZ" dirty="0"/>
          </a:p>
        </p:txBody>
      </p:sp>
      <p:grpSp>
        <p:nvGrpSpPr>
          <p:cNvPr id="5" name="Group 4">
            <a:extLst>
              <a:ext uri="{FF2B5EF4-FFF2-40B4-BE49-F238E27FC236}">
                <a16:creationId xmlns:a16="http://schemas.microsoft.com/office/drawing/2014/main" id="{AA67F3CE-5F6C-8DC8-D3E0-3790706EF5EB}"/>
              </a:ext>
            </a:extLst>
          </p:cNvPr>
          <p:cNvGrpSpPr/>
          <p:nvPr/>
        </p:nvGrpSpPr>
        <p:grpSpPr>
          <a:xfrm>
            <a:off x="-3568" y="6453007"/>
            <a:ext cx="12186860" cy="407664"/>
            <a:chOff x="-152218" y="6482222"/>
            <a:chExt cx="12891216" cy="407664"/>
          </a:xfrm>
        </p:grpSpPr>
        <p:grpSp>
          <p:nvGrpSpPr>
            <p:cNvPr id="7" name="Group 6">
              <a:extLst>
                <a:ext uri="{FF2B5EF4-FFF2-40B4-BE49-F238E27FC236}">
                  <a16:creationId xmlns:a16="http://schemas.microsoft.com/office/drawing/2014/main" id="{FFBEC091-B526-E79A-C039-A78577DA8235}"/>
                </a:ext>
              </a:extLst>
            </p:cNvPr>
            <p:cNvGrpSpPr/>
            <p:nvPr/>
          </p:nvGrpSpPr>
          <p:grpSpPr>
            <a:xfrm>
              <a:off x="8451047" y="6482222"/>
              <a:ext cx="4287951" cy="407661"/>
              <a:chOff x="1" y="6273048"/>
              <a:chExt cx="6095999" cy="579555"/>
            </a:xfrm>
          </p:grpSpPr>
          <p:pic>
            <p:nvPicPr>
              <p:cNvPr id="24" name="Picture 23" descr="A picture containing text&#10;&#10;Description automatically generated">
                <a:extLst>
                  <a:ext uri="{FF2B5EF4-FFF2-40B4-BE49-F238E27FC236}">
                    <a16:creationId xmlns:a16="http://schemas.microsoft.com/office/drawing/2014/main" id="{32047793-9326-5633-0CC5-14CA8D0ED400}"/>
                  </a:ext>
                </a:extLst>
              </p:cNvPr>
              <p:cNvPicPr>
                <a:picLocks noChangeAspect="1"/>
              </p:cNvPicPr>
              <p:nvPr/>
            </p:nvPicPr>
            <p:blipFill>
              <a:blip r:embed="rId3"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1" y="6273048"/>
                <a:ext cx="3038274" cy="579555"/>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99579F35-1311-C718-2930-537BAA7D65F7}"/>
                  </a:ext>
                </a:extLst>
              </p:cNvPr>
              <p:cNvPicPr>
                <a:picLocks noChangeAspect="1"/>
              </p:cNvPicPr>
              <p:nvPr/>
            </p:nvPicPr>
            <p:blipFill>
              <a:blip r:embed="rId3"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3057726" y="6273048"/>
                <a:ext cx="3038274" cy="579555"/>
              </a:xfrm>
              <a:prstGeom prst="rect">
                <a:avLst/>
              </a:prstGeom>
            </p:spPr>
          </p:pic>
        </p:grpSp>
        <p:grpSp>
          <p:nvGrpSpPr>
            <p:cNvPr id="9" name="Group 8">
              <a:extLst>
                <a:ext uri="{FF2B5EF4-FFF2-40B4-BE49-F238E27FC236}">
                  <a16:creationId xmlns:a16="http://schemas.microsoft.com/office/drawing/2014/main" id="{C95E3B91-F07D-E787-5F97-E1C2318CF47C}"/>
                </a:ext>
              </a:extLst>
            </p:cNvPr>
            <p:cNvGrpSpPr/>
            <p:nvPr/>
          </p:nvGrpSpPr>
          <p:grpSpPr>
            <a:xfrm>
              <a:off x="-152218" y="6482224"/>
              <a:ext cx="8589583" cy="407662"/>
              <a:chOff x="1" y="6273047"/>
              <a:chExt cx="12211449" cy="579556"/>
            </a:xfrm>
          </p:grpSpPr>
          <p:pic>
            <p:nvPicPr>
              <p:cNvPr id="12" name="Picture 11" descr="A picture containing text&#10;&#10;Description automatically generated">
                <a:extLst>
                  <a:ext uri="{FF2B5EF4-FFF2-40B4-BE49-F238E27FC236}">
                    <a16:creationId xmlns:a16="http://schemas.microsoft.com/office/drawing/2014/main" id="{8E783D20-2B6A-85C8-96B0-9699B2E16C86}"/>
                  </a:ext>
                </a:extLst>
              </p:cNvPr>
              <p:cNvPicPr>
                <a:picLocks noChangeAspect="1"/>
              </p:cNvPicPr>
              <p:nvPr/>
            </p:nvPicPr>
            <p:blipFill>
              <a:blip r:embed="rId3"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1" y="6273048"/>
                <a:ext cx="3038274" cy="579555"/>
              </a:xfrm>
              <a:prstGeom prst="rect">
                <a:avLst/>
              </a:prstGeom>
            </p:spPr>
          </p:pic>
          <p:pic>
            <p:nvPicPr>
              <p:cNvPr id="21" name="Picture 20" descr="A picture containing text&#10;&#10;Description automatically generated">
                <a:extLst>
                  <a:ext uri="{FF2B5EF4-FFF2-40B4-BE49-F238E27FC236}">
                    <a16:creationId xmlns:a16="http://schemas.microsoft.com/office/drawing/2014/main" id="{CCD54DF8-E6FF-4475-4901-9D52F88D56A7}"/>
                  </a:ext>
                </a:extLst>
              </p:cNvPr>
              <p:cNvPicPr>
                <a:picLocks noChangeAspect="1"/>
              </p:cNvPicPr>
              <p:nvPr/>
            </p:nvPicPr>
            <p:blipFill>
              <a:blip r:embed="rId3"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3057726" y="6273048"/>
                <a:ext cx="3038274" cy="579555"/>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204EE9DC-3F9F-3FC5-E2F4-315CE9A0F9BD}"/>
                  </a:ext>
                </a:extLst>
              </p:cNvPr>
              <p:cNvPicPr>
                <a:picLocks noChangeAspect="1"/>
              </p:cNvPicPr>
              <p:nvPr/>
            </p:nvPicPr>
            <p:blipFill>
              <a:blip r:embed="rId3"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6115451" y="6273047"/>
                <a:ext cx="3038274" cy="579555"/>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F3A851F5-E4A9-AD1D-46DD-A50BC88CE524}"/>
                  </a:ext>
                </a:extLst>
              </p:cNvPr>
              <p:cNvPicPr>
                <a:picLocks noChangeAspect="1"/>
              </p:cNvPicPr>
              <p:nvPr/>
            </p:nvPicPr>
            <p:blipFill>
              <a:blip r:embed="rId3" cstate="print">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9173176" y="6273047"/>
                <a:ext cx="3038274" cy="579555"/>
              </a:xfrm>
              <a:prstGeom prst="rect">
                <a:avLst/>
              </a:prstGeom>
            </p:spPr>
          </p:pic>
        </p:grpSp>
      </p:grpSp>
      <p:sp>
        <p:nvSpPr>
          <p:cNvPr id="28" name="Slide Number Placeholder 21">
            <a:extLst>
              <a:ext uri="{FF2B5EF4-FFF2-40B4-BE49-F238E27FC236}">
                <a16:creationId xmlns:a16="http://schemas.microsoft.com/office/drawing/2014/main" id="{03DF8472-3C0E-A411-EB0C-B30293563CB2}"/>
              </a:ext>
            </a:extLst>
          </p:cNvPr>
          <p:cNvSpPr>
            <a:spLocks noGrp="1"/>
          </p:cNvSpPr>
          <p:nvPr>
            <p:ph type="sldNum" sz="quarter" idx="12"/>
          </p:nvPr>
        </p:nvSpPr>
        <p:spPr>
          <a:xfrm>
            <a:off x="9274488" y="6126044"/>
            <a:ext cx="2743200" cy="365125"/>
          </a:xfrm>
        </p:spPr>
        <p:txBody>
          <a:bodyPr/>
          <a:lstStyle/>
          <a:p>
            <a:fld id="{AADC102A-893D-4746-89DD-B95CB8D60466}" type="slidenum">
              <a:rPr lang="en-NZ" b="1" smtClean="0">
                <a:latin typeface="Poppins" panose="00000500000000000000" pitchFamily="2" charset="0"/>
                <a:cs typeface="Poppins" panose="00000500000000000000" pitchFamily="2" charset="0"/>
              </a:rPr>
              <a:t>8</a:t>
            </a:fld>
            <a:endParaRPr lang="en-NZ" b="1" dirty="0">
              <a:latin typeface="Poppins" panose="00000500000000000000" pitchFamily="2" charset="0"/>
              <a:cs typeface="Poppins" panose="00000500000000000000" pitchFamily="2" charset="0"/>
            </a:endParaRPr>
          </a:p>
        </p:txBody>
      </p:sp>
      <p:grpSp>
        <p:nvGrpSpPr>
          <p:cNvPr id="29" name="Group 28">
            <a:extLst>
              <a:ext uri="{FF2B5EF4-FFF2-40B4-BE49-F238E27FC236}">
                <a16:creationId xmlns:a16="http://schemas.microsoft.com/office/drawing/2014/main" id="{5D27A378-5129-2E92-4ED7-105E95868C77}"/>
              </a:ext>
            </a:extLst>
          </p:cNvPr>
          <p:cNvGrpSpPr/>
          <p:nvPr/>
        </p:nvGrpSpPr>
        <p:grpSpPr>
          <a:xfrm>
            <a:off x="826446" y="1941120"/>
            <a:ext cx="11095879" cy="2055954"/>
            <a:chOff x="594180" y="1620806"/>
            <a:chExt cx="11095879" cy="2055954"/>
          </a:xfrm>
        </p:grpSpPr>
        <p:sp>
          <p:nvSpPr>
            <p:cNvPr id="38" name="Rectangle: Rounded Corners 37">
              <a:extLst>
                <a:ext uri="{FF2B5EF4-FFF2-40B4-BE49-F238E27FC236}">
                  <a16:creationId xmlns:a16="http://schemas.microsoft.com/office/drawing/2014/main" id="{C18CDD82-51B3-783F-607E-5A1CC4D2C6CA}"/>
                </a:ext>
              </a:extLst>
            </p:cNvPr>
            <p:cNvSpPr/>
            <p:nvPr/>
          </p:nvSpPr>
          <p:spPr>
            <a:xfrm>
              <a:off x="604293" y="1630146"/>
              <a:ext cx="2590056" cy="272472"/>
            </a:xfrm>
            <a:prstGeom prst="roundRect">
              <a:avLst/>
            </a:prstGeom>
            <a:solidFill>
              <a:srgbClr val="63B2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latin typeface="Poppins" panose="00000500000000000000" pitchFamily="2" charset="0"/>
                  <a:cs typeface="Poppins" panose="00000500000000000000" pitchFamily="2" charset="0"/>
                </a:rPr>
                <a:t>Kia rangatira te mokopuna</a:t>
              </a:r>
            </a:p>
          </p:txBody>
        </p:sp>
        <p:sp>
          <p:nvSpPr>
            <p:cNvPr id="39" name="Rectangle: Rounded Corners 38">
              <a:extLst>
                <a:ext uri="{FF2B5EF4-FFF2-40B4-BE49-F238E27FC236}">
                  <a16:creationId xmlns:a16="http://schemas.microsoft.com/office/drawing/2014/main" id="{B7194F59-EA64-118A-D507-1D9E0D3C0EF0}"/>
                </a:ext>
              </a:extLst>
            </p:cNvPr>
            <p:cNvSpPr/>
            <p:nvPr/>
          </p:nvSpPr>
          <p:spPr>
            <a:xfrm>
              <a:off x="6256765" y="1620806"/>
              <a:ext cx="2590057" cy="272472"/>
            </a:xfrm>
            <a:prstGeom prst="roundRect">
              <a:avLst/>
            </a:prstGeom>
            <a:solidFill>
              <a:srgbClr val="63B2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latin typeface="Poppins" panose="00000500000000000000" pitchFamily="2" charset="0"/>
                  <a:cs typeface="Poppins" panose="00000500000000000000" pitchFamily="2" charset="0"/>
                </a:rPr>
                <a:t>Kia rangatira te whānau</a:t>
              </a:r>
            </a:p>
          </p:txBody>
        </p:sp>
        <p:sp>
          <p:nvSpPr>
            <p:cNvPr id="40" name="Rectangle: Rounded Corners 39">
              <a:extLst>
                <a:ext uri="{FF2B5EF4-FFF2-40B4-BE49-F238E27FC236}">
                  <a16:creationId xmlns:a16="http://schemas.microsoft.com/office/drawing/2014/main" id="{EF826064-5F20-3B5F-82B7-D8E2AB45E09F}"/>
                </a:ext>
              </a:extLst>
            </p:cNvPr>
            <p:cNvSpPr/>
            <p:nvPr/>
          </p:nvSpPr>
          <p:spPr>
            <a:xfrm>
              <a:off x="3404640" y="1620806"/>
              <a:ext cx="2590057" cy="272472"/>
            </a:xfrm>
            <a:prstGeom prst="roundRect">
              <a:avLst/>
            </a:prstGeom>
            <a:solidFill>
              <a:srgbClr val="63B2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latin typeface="Poppins" panose="00000500000000000000" pitchFamily="2" charset="0"/>
                  <a:cs typeface="Poppins" panose="00000500000000000000" pitchFamily="2" charset="0"/>
                </a:rPr>
                <a:t>Kia rangatira te reo</a:t>
              </a:r>
            </a:p>
          </p:txBody>
        </p:sp>
        <p:sp>
          <p:nvSpPr>
            <p:cNvPr id="41" name="Rectangle: Rounded Corners 40">
              <a:extLst>
                <a:ext uri="{FF2B5EF4-FFF2-40B4-BE49-F238E27FC236}">
                  <a16:creationId xmlns:a16="http://schemas.microsoft.com/office/drawing/2014/main" id="{134CF60B-C4FD-FB10-425A-A84C5DB8554A}"/>
                </a:ext>
              </a:extLst>
            </p:cNvPr>
            <p:cNvSpPr/>
            <p:nvPr/>
          </p:nvSpPr>
          <p:spPr>
            <a:xfrm>
              <a:off x="9076686" y="1625871"/>
              <a:ext cx="2590057" cy="272472"/>
            </a:xfrm>
            <a:prstGeom prst="roundRect">
              <a:avLst/>
            </a:prstGeom>
            <a:solidFill>
              <a:srgbClr val="63B2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latin typeface="Poppins" panose="00000500000000000000" pitchFamily="2" charset="0"/>
                  <a:cs typeface="Poppins" panose="00000500000000000000" pitchFamily="2" charset="0"/>
                </a:rPr>
                <a:t>Kia rangatira te kaiako</a:t>
              </a:r>
            </a:p>
          </p:txBody>
        </p:sp>
        <p:sp>
          <p:nvSpPr>
            <p:cNvPr id="44" name="TextBox 43">
              <a:extLst>
                <a:ext uri="{FF2B5EF4-FFF2-40B4-BE49-F238E27FC236}">
                  <a16:creationId xmlns:a16="http://schemas.microsoft.com/office/drawing/2014/main" id="{D91C4E5F-152A-FA4A-7C8D-5A626441C09C}"/>
                </a:ext>
              </a:extLst>
            </p:cNvPr>
            <p:cNvSpPr txBox="1"/>
            <p:nvPr/>
          </p:nvSpPr>
          <p:spPr>
            <a:xfrm>
              <a:off x="604293" y="1914163"/>
              <a:ext cx="2590055" cy="334835"/>
            </a:xfrm>
            <a:prstGeom prst="rect">
              <a:avLst/>
            </a:prstGeom>
            <a:noFill/>
          </p:spPr>
          <p:txBody>
            <a:bodyPr wrap="square" rtlCol="0">
              <a:spAutoFit/>
            </a:bodyPr>
            <a:lstStyle/>
            <a:p>
              <a:pPr algn="ctr"/>
              <a:r>
                <a:rPr lang="en-US" sz="1050" dirty="0">
                  <a:latin typeface="Poppins" panose="00000500000000000000" pitchFamily="2" charset="0"/>
                  <a:cs typeface="Poppins" panose="00000500000000000000" pitchFamily="2" charset="0"/>
                </a:rPr>
                <a:t>Ako strengthens and enhances mokopuna achievement.</a:t>
              </a:r>
              <a:endParaRPr lang="en-NZ" sz="1050" dirty="0">
                <a:latin typeface="Poppins" panose="00000500000000000000" pitchFamily="2" charset="0"/>
                <a:cs typeface="Poppins" panose="00000500000000000000" pitchFamily="2" charset="0"/>
              </a:endParaRPr>
            </a:p>
          </p:txBody>
        </p:sp>
        <p:sp>
          <p:nvSpPr>
            <p:cNvPr id="45" name="TextBox 44">
              <a:extLst>
                <a:ext uri="{FF2B5EF4-FFF2-40B4-BE49-F238E27FC236}">
                  <a16:creationId xmlns:a16="http://schemas.microsoft.com/office/drawing/2014/main" id="{87DCA4AC-F8F0-B1B9-E28E-3112E23BBD0E}"/>
                </a:ext>
              </a:extLst>
            </p:cNvPr>
            <p:cNvSpPr txBox="1"/>
            <p:nvPr/>
          </p:nvSpPr>
          <p:spPr>
            <a:xfrm>
              <a:off x="3404638" y="1885062"/>
              <a:ext cx="2590057" cy="1446550"/>
            </a:xfrm>
            <a:prstGeom prst="rect">
              <a:avLst/>
            </a:prstGeom>
            <a:noFill/>
          </p:spPr>
          <p:txBody>
            <a:bodyPr wrap="square" rtlCol="0">
              <a:spAutoFit/>
            </a:bodyPr>
            <a:lstStyle/>
            <a:p>
              <a:pPr algn="ctr"/>
              <a:r>
                <a:rPr lang="en-US" sz="1100" dirty="0">
                  <a:latin typeface="Poppins" panose="00000500000000000000" pitchFamily="2" charset="0"/>
                  <a:cs typeface="Poppins" panose="00000500000000000000" pitchFamily="2" charset="0"/>
                </a:rPr>
                <a:t>Ako strengthens the natural and ongoing language development of mokopuna voice and language. Ako also supports the regeneration of Māori language as expressed in the whakataukī, ‘Ko te reo kia rere, te reo kia tika, te reo kia Māori.</a:t>
              </a:r>
              <a:endParaRPr lang="en-NZ" sz="1100" dirty="0">
                <a:latin typeface="Poppins" panose="00000500000000000000" pitchFamily="2" charset="0"/>
                <a:cs typeface="Poppins" panose="00000500000000000000" pitchFamily="2" charset="0"/>
              </a:endParaRPr>
            </a:p>
          </p:txBody>
        </p:sp>
        <p:sp>
          <p:nvSpPr>
            <p:cNvPr id="46" name="TextBox 45">
              <a:extLst>
                <a:ext uri="{FF2B5EF4-FFF2-40B4-BE49-F238E27FC236}">
                  <a16:creationId xmlns:a16="http://schemas.microsoft.com/office/drawing/2014/main" id="{D4B3E179-9200-1606-B8E0-107B1C639E7B}"/>
                </a:ext>
              </a:extLst>
            </p:cNvPr>
            <p:cNvSpPr txBox="1"/>
            <p:nvPr/>
          </p:nvSpPr>
          <p:spPr>
            <a:xfrm>
              <a:off x="6256767" y="1889493"/>
              <a:ext cx="2590055" cy="981038"/>
            </a:xfrm>
            <a:prstGeom prst="rect">
              <a:avLst/>
            </a:prstGeom>
            <a:noFill/>
          </p:spPr>
          <p:txBody>
            <a:bodyPr wrap="square" rtlCol="0">
              <a:spAutoFit/>
            </a:bodyPr>
            <a:lstStyle/>
            <a:p>
              <a:pPr algn="ctr"/>
              <a:r>
                <a:rPr lang="en-US" sz="1100" dirty="0">
                  <a:latin typeface="Poppins" panose="00000500000000000000" pitchFamily="2" charset="0"/>
                  <a:cs typeface="Poppins" panose="00000500000000000000" pitchFamily="2" charset="0"/>
                </a:rPr>
                <a:t>Ako recognises the ongoing advancement of whānau as key to mokopuna growth and achievement. Ako also acknowledges whānau as the natural, first, and lifelong kaiako of mokopuna, and the importance of their participation in and contribution to the education journeys of mokopuna</a:t>
              </a:r>
              <a:r>
                <a:rPr lang="en-US" sz="1050" dirty="0">
                  <a:latin typeface="Poppins" panose="00000500000000000000" pitchFamily="2" charset="0"/>
                  <a:cs typeface="Poppins" panose="00000500000000000000" pitchFamily="2" charset="0"/>
                </a:rPr>
                <a:t>.</a:t>
              </a:r>
              <a:endParaRPr lang="en-NZ" sz="1050" dirty="0">
                <a:latin typeface="Poppins" panose="00000500000000000000" pitchFamily="2" charset="0"/>
                <a:cs typeface="Poppins" panose="00000500000000000000" pitchFamily="2" charset="0"/>
              </a:endParaRPr>
            </a:p>
          </p:txBody>
        </p:sp>
        <p:sp>
          <p:nvSpPr>
            <p:cNvPr id="49" name="TextBox 48">
              <a:extLst>
                <a:ext uri="{FF2B5EF4-FFF2-40B4-BE49-F238E27FC236}">
                  <a16:creationId xmlns:a16="http://schemas.microsoft.com/office/drawing/2014/main" id="{F7F24523-CB2F-3776-13B4-E38D793B11BD}"/>
                </a:ext>
              </a:extLst>
            </p:cNvPr>
            <p:cNvSpPr txBox="1"/>
            <p:nvPr/>
          </p:nvSpPr>
          <p:spPr>
            <a:xfrm>
              <a:off x="9100004" y="1893278"/>
              <a:ext cx="2590055" cy="769441"/>
            </a:xfrm>
            <a:prstGeom prst="rect">
              <a:avLst/>
            </a:prstGeom>
            <a:noFill/>
          </p:spPr>
          <p:txBody>
            <a:bodyPr wrap="square" rtlCol="0">
              <a:spAutoFit/>
            </a:bodyPr>
            <a:lstStyle/>
            <a:p>
              <a:pPr algn="ctr">
                <a:spcBef>
                  <a:spcPts val="600"/>
                </a:spcBef>
              </a:pPr>
              <a:r>
                <a:rPr lang="en-US" sz="1100" dirty="0">
                  <a:latin typeface="Poppins" panose="00000500000000000000" pitchFamily="2" charset="0"/>
                  <a:cs typeface="Poppins" panose="00000500000000000000" pitchFamily="2" charset="0"/>
                </a:rPr>
                <a:t>Ako recognises the </a:t>
              </a:r>
              <a:r>
                <a:rPr lang="en-US" sz="1100" u="sng" dirty="0">
                  <a:latin typeface="Poppins" panose="00000500000000000000" pitchFamily="2" charset="0"/>
                  <a:cs typeface="Poppins" panose="00000500000000000000" pitchFamily="2" charset="0"/>
                </a:rPr>
                <a:t>critical role </a:t>
              </a:r>
              <a:r>
                <a:rPr lang="en-US" sz="1100" dirty="0">
                  <a:latin typeface="Poppins" panose="00000500000000000000" pitchFamily="2" charset="0"/>
                  <a:cs typeface="Poppins" panose="00000500000000000000" pitchFamily="2" charset="0"/>
                </a:rPr>
                <a:t>of kaiako as being continually strengthened to support mokopuna success.</a:t>
              </a:r>
              <a:endParaRPr lang="en-NZ" sz="1100" dirty="0">
                <a:latin typeface="Poppins" panose="00000500000000000000" pitchFamily="2" charset="0"/>
                <a:cs typeface="Poppins" panose="00000500000000000000" pitchFamily="2" charset="0"/>
              </a:endParaRPr>
            </a:p>
          </p:txBody>
        </p:sp>
        <p:sp>
          <p:nvSpPr>
            <p:cNvPr id="50" name="Rectangle: Rounded Corners 49">
              <a:extLst>
                <a:ext uri="{FF2B5EF4-FFF2-40B4-BE49-F238E27FC236}">
                  <a16:creationId xmlns:a16="http://schemas.microsoft.com/office/drawing/2014/main" id="{1D46C7F1-E32F-0684-8388-98AF138F80F8}"/>
                </a:ext>
              </a:extLst>
            </p:cNvPr>
            <p:cNvSpPr/>
            <p:nvPr/>
          </p:nvSpPr>
          <p:spPr>
            <a:xfrm>
              <a:off x="594180" y="1924172"/>
              <a:ext cx="2590051" cy="914400"/>
            </a:xfrm>
            <a:prstGeom prst="roundRect">
              <a:avLst/>
            </a:prstGeom>
            <a:noFill/>
            <a:ln>
              <a:solidFill>
                <a:srgbClr val="63B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1" name="Rectangle: Rounded Corners 50">
              <a:extLst>
                <a:ext uri="{FF2B5EF4-FFF2-40B4-BE49-F238E27FC236}">
                  <a16:creationId xmlns:a16="http://schemas.microsoft.com/office/drawing/2014/main" id="{57D4B32F-C1B1-7636-CD1A-A479DD1FA2A4}"/>
                </a:ext>
              </a:extLst>
            </p:cNvPr>
            <p:cNvSpPr/>
            <p:nvPr/>
          </p:nvSpPr>
          <p:spPr>
            <a:xfrm>
              <a:off x="3414755" y="1912336"/>
              <a:ext cx="2590051" cy="1654635"/>
            </a:xfrm>
            <a:prstGeom prst="roundRect">
              <a:avLst/>
            </a:prstGeom>
            <a:noFill/>
            <a:ln>
              <a:solidFill>
                <a:srgbClr val="63B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2" name="Rectangle: Rounded Corners 51">
              <a:extLst>
                <a:ext uri="{FF2B5EF4-FFF2-40B4-BE49-F238E27FC236}">
                  <a16:creationId xmlns:a16="http://schemas.microsoft.com/office/drawing/2014/main" id="{9E83EB43-AECF-AB34-38A7-6A93D989581F}"/>
                </a:ext>
              </a:extLst>
            </p:cNvPr>
            <p:cNvSpPr/>
            <p:nvPr/>
          </p:nvSpPr>
          <p:spPr>
            <a:xfrm>
              <a:off x="6256181" y="1917341"/>
              <a:ext cx="2599576" cy="1759419"/>
            </a:xfrm>
            <a:prstGeom prst="roundRect">
              <a:avLst/>
            </a:prstGeom>
            <a:noFill/>
            <a:ln>
              <a:solidFill>
                <a:srgbClr val="63B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3" name="Rectangle: Rounded Corners 52">
              <a:extLst>
                <a:ext uri="{FF2B5EF4-FFF2-40B4-BE49-F238E27FC236}">
                  <a16:creationId xmlns:a16="http://schemas.microsoft.com/office/drawing/2014/main" id="{3C599D95-A059-8FAC-6B70-A64758574BC3}"/>
                </a:ext>
              </a:extLst>
            </p:cNvPr>
            <p:cNvSpPr/>
            <p:nvPr/>
          </p:nvSpPr>
          <p:spPr>
            <a:xfrm>
              <a:off x="9070529" y="1929373"/>
              <a:ext cx="2590051" cy="914400"/>
            </a:xfrm>
            <a:prstGeom prst="roundRect">
              <a:avLst/>
            </a:prstGeom>
            <a:noFill/>
            <a:ln>
              <a:solidFill>
                <a:srgbClr val="63B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Tree>
    <p:extLst>
      <p:ext uri="{BB962C8B-B14F-4D97-AF65-F5344CB8AC3E}">
        <p14:creationId xmlns:p14="http://schemas.microsoft.com/office/powerpoint/2010/main" val="1313567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6972F1B-040D-61FA-01BB-064E0BFB93E4}"/>
              </a:ext>
            </a:extLst>
          </p:cNvPr>
          <p:cNvSpPr/>
          <p:nvPr/>
        </p:nvSpPr>
        <p:spPr>
          <a:xfrm>
            <a:off x="-3568" y="-2"/>
            <a:ext cx="12195568" cy="6858001"/>
          </a:xfrm>
          <a:prstGeom prst="roundRect">
            <a:avLst>
              <a:gd name="adj" fmla="val 0"/>
            </a:avLst>
          </a:prstGeom>
          <a:solidFill>
            <a:srgbClr val="63B2C6">
              <a:alpha val="3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itle 1">
            <a:extLst>
              <a:ext uri="{FF2B5EF4-FFF2-40B4-BE49-F238E27FC236}">
                <a16:creationId xmlns:a16="http://schemas.microsoft.com/office/drawing/2014/main" id="{1A77BF9F-1C0D-0723-A7C9-510F89697103}"/>
              </a:ext>
            </a:extLst>
          </p:cNvPr>
          <p:cNvSpPr>
            <a:spLocks noGrp="1"/>
          </p:cNvSpPr>
          <p:nvPr>
            <p:ph type="title"/>
          </p:nvPr>
        </p:nvSpPr>
        <p:spPr>
          <a:xfrm>
            <a:off x="1168105" y="1703263"/>
            <a:ext cx="10515600" cy="1325563"/>
          </a:xfrm>
        </p:spPr>
        <p:txBody>
          <a:bodyPr>
            <a:normAutofit/>
          </a:bodyPr>
          <a:lstStyle/>
          <a:p>
            <a:r>
              <a:rPr lang="en-US" sz="6000" dirty="0">
                <a:solidFill>
                  <a:srgbClr val="000000"/>
                </a:solidFill>
                <a:latin typeface="Poppins" panose="00000500000000000000" pitchFamily="2" charset="0"/>
                <a:ea typeface="Calibri" panose="020F0502020204030204" pitchFamily="34" charset="0"/>
              </a:rPr>
              <a:t>Wānanga 2</a:t>
            </a:r>
            <a:endParaRPr lang="en-NZ" sz="6000" dirty="0"/>
          </a:p>
        </p:txBody>
      </p:sp>
      <p:sp>
        <p:nvSpPr>
          <p:cNvPr id="7" name="Title 1">
            <a:extLst>
              <a:ext uri="{FF2B5EF4-FFF2-40B4-BE49-F238E27FC236}">
                <a16:creationId xmlns:a16="http://schemas.microsoft.com/office/drawing/2014/main" id="{26D476E8-5E6C-AF57-0F14-0E7C59F14FC1}"/>
              </a:ext>
            </a:extLst>
          </p:cNvPr>
          <p:cNvSpPr txBox="1">
            <a:spLocks/>
          </p:cNvSpPr>
          <p:nvPr/>
        </p:nvSpPr>
        <p:spPr>
          <a:xfrm>
            <a:off x="1168105" y="3216589"/>
            <a:ext cx="10515600" cy="21100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Poppins" panose="00000500000000000000" pitchFamily="2" charset="0"/>
                <a:cs typeface="Poppins" panose="00000500000000000000" pitchFamily="2" charset="0"/>
              </a:rPr>
              <a:t>Read about the </a:t>
            </a:r>
            <a:r>
              <a:rPr lang="en-NZ" sz="3200" dirty="0">
                <a:latin typeface="Poppins" panose="00000500000000000000" pitchFamily="2" charset="0"/>
                <a:cs typeface="Poppins" panose="00000500000000000000" pitchFamily="2" charset="0"/>
              </a:rPr>
              <a:t>pedagogical approach -  </a:t>
            </a:r>
            <a:br>
              <a:rPr lang="en-NZ" sz="3200" dirty="0">
                <a:latin typeface="Poppins" panose="00000500000000000000" pitchFamily="2" charset="0"/>
                <a:cs typeface="Poppins" panose="00000500000000000000" pitchFamily="2" charset="0"/>
              </a:rPr>
            </a:br>
            <a:r>
              <a:rPr lang="en-NZ" sz="3200" i="1" dirty="0">
                <a:latin typeface="Poppins" panose="00000500000000000000" pitchFamily="2" charset="0"/>
                <a:cs typeface="Poppins" panose="00000500000000000000" pitchFamily="2" charset="0"/>
              </a:rPr>
              <a:t>All kaiako are teachers of mokopuna.</a:t>
            </a:r>
            <a:r>
              <a:rPr lang="en-US" sz="3200" i="1" dirty="0">
                <a:latin typeface="Poppins" panose="00000500000000000000" pitchFamily="2" charset="0"/>
                <a:cs typeface="Poppins" panose="00000500000000000000" pitchFamily="2" charset="0"/>
              </a:rPr>
              <a:t>​</a:t>
            </a:r>
            <a:r>
              <a:rPr lang="en-NZ" sz="3200" i="1" dirty="0">
                <a:latin typeface="Poppins" panose="00000500000000000000" pitchFamily="2" charset="0"/>
                <a:cs typeface="Poppins" panose="00000500000000000000" pitchFamily="2" charset="0"/>
              </a:rPr>
              <a:t> </a:t>
            </a:r>
            <a:endParaRPr lang="en-US" sz="3200" i="1" dirty="0">
              <a:latin typeface="Poppins" panose="00000500000000000000" pitchFamily="2" charset="0"/>
              <a:cs typeface="Poppins" panose="00000500000000000000" pitchFamily="2" charset="0"/>
            </a:endParaRPr>
          </a:p>
          <a:p>
            <a:endParaRPr lang="en-NZ" sz="3200" dirty="0">
              <a:latin typeface="Poppins" panose="00000500000000000000" pitchFamily="2" charset="0"/>
              <a:cs typeface="Poppins" panose="00000500000000000000" pitchFamily="2" charset="0"/>
            </a:endParaRPr>
          </a:p>
          <a:p>
            <a:r>
              <a:rPr lang="en-NZ" sz="3200" dirty="0">
                <a:latin typeface="Poppins" panose="00000500000000000000" pitchFamily="2" charset="0"/>
                <a:cs typeface="Poppins" panose="00000500000000000000" pitchFamily="2" charset="0"/>
              </a:rPr>
              <a:t>Work through the wānanga suggestions. </a:t>
            </a:r>
          </a:p>
        </p:txBody>
      </p:sp>
      <p:grpSp>
        <p:nvGrpSpPr>
          <p:cNvPr id="8" name="Group 7">
            <a:extLst>
              <a:ext uri="{FF2B5EF4-FFF2-40B4-BE49-F238E27FC236}">
                <a16:creationId xmlns:a16="http://schemas.microsoft.com/office/drawing/2014/main" id="{F3F15B5D-24A2-2FB4-94F0-0A7468903BA6}"/>
              </a:ext>
            </a:extLst>
          </p:cNvPr>
          <p:cNvGrpSpPr/>
          <p:nvPr/>
        </p:nvGrpSpPr>
        <p:grpSpPr>
          <a:xfrm flipV="1">
            <a:off x="-3568" y="892711"/>
            <a:ext cx="10219382" cy="201811"/>
            <a:chOff x="-20986" y="1252249"/>
            <a:chExt cx="10219382" cy="201811"/>
          </a:xfrm>
          <a:solidFill>
            <a:srgbClr val="63B2C6"/>
          </a:solidFill>
        </p:grpSpPr>
        <p:cxnSp>
          <p:nvCxnSpPr>
            <p:cNvPr id="9" name="Straight Connector 8">
              <a:extLst>
                <a:ext uri="{FF2B5EF4-FFF2-40B4-BE49-F238E27FC236}">
                  <a16:creationId xmlns:a16="http://schemas.microsoft.com/office/drawing/2014/main" id="{5E44EA8E-D06F-410C-A60E-CB95FC8665A4}"/>
                </a:ext>
              </a:extLst>
            </p:cNvPr>
            <p:cNvCxnSpPr/>
            <p:nvPr/>
          </p:nvCxnSpPr>
          <p:spPr>
            <a:xfrm>
              <a:off x="-20986"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ABEBE801-9469-8627-AFCB-0CD782ECC483}"/>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nvGrpSpPr>
            <p:cNvPr id="11" name="Group 10">
              <a:extLst>
                <a:ext uri="{FF2B5EF4-FFF2-40B4-BE49-F238E27FC236}">
                  <a16:creationId xmlns:a16="http://schemas.microsoft.com/office/drawing/2014/main" id="{34A0354D-7162-BF9D-330A-38E2D14536A4}"/>
                </a:ext>
              </a:extLst>
            </p:cNvPr>
            <p:cNvGrpSpPr/>
            <p:nvPr/>
          </p:nvGrpSpPr>
          <p:grpSpPr>
            <a:xfrm>
              <a:off x="-8710" y="1252249"/>
              <a:ext cx="10207106" cy="151747"/>
              <a:chOff x="-8351" y="1300726"/>
              <a:chExt cx="9786937" cy="151747"/>
            </a:xfrm>
            <a:grpFill/>
          </p:grpSpPr>
          <p:cxnSp>
            <p:nvCxnSpPr>
              <p:cNvPr id="12" name="Straight Connector 11">
                <a:extLst>
                  <a:ext uri="{FF2B5EF4-FFF2-40B4-BE49-F238E27FC236}">
                    <a16:creationId xmlns:a16="http://schemas.microsoft.com/office/drawing/2014/main" id="{02F632AC-BF0F-D819-A997-9B7A349ACCD4}"/>
                  </a:ext>
                </a:extLst>
              </p:cNvPr>
              <p:cNvCxnSpPr/>
              <p:nvPr/>
            </p:nvCxnSpPr>
            <p:spPr>
              <a:xfrm>
                <a:off x="-8351"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EF61CE1-DA87-A720-1A27-F9D52A89D763}"/>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grpSp>
      <p:grpSp>
        <p:nvGrpSpPr>
          <p:cNvPr id="14" name="Group 13">
            <a:extLst>
              <a:ext uri="{FF2B5EF4-FFF2-40B4-BE49-F238E27FC236}">
                <a16:creationId xmlns:a16="http://schemas.microsoft.com/office/drawing/2014/main" id="{9D797516-ECD0-948F-F3ED-CB5061B8AF2A}"/>
              </a:ext>
            </a:extLst>
          </p:cNvPr>
          <p:cNvGrpSpPr/>
          <p:nvPr/>
        </p:nvGrpSpPr>
        <p:grpSpPr>
          <a:xfrm rot="5400000">
            <a:off x="-2475491" y="2970138"/>
            <a:ext cx="6142089" cy="201811"/>
            <a:chOff x="4056307" y="1252249"/>
            <a:chExt cx="6142089" cy="201811"/>
          </a:xfrm>
          <a:solidFill>
            <a:srgbClr val="63B2C6"/>
          </a:solidFill>
        </p:grpSpPr>
        <p:cxnSp>
          <p:nvCxnSpPr>
            <p:cNvPr id="15" name="Straight Connector 14">
              <a:extLst>
                <a:ext uri="{FF2B5EF4-FFF2-40B4-BE49-F238E27FC236}">
                  <a16:creationId xmlns:a16="http://schemas.microsoft.com/office/drawing/2014/main" id="{6353756C-3A0B-C772-035A-3D90691A8D61}"/>
                </a:ext>
              </a:extLst>
            </p:cNvPr>
            <p:cNvCxnSpPr>
              <a:cxnSpLocks/>
            </p:cNvCxnSpPr>
            <p:nvPr/>
          </p:nvCxnSpPr>
          <p:spPr>
            <a:xfrm rot="16200000">
              <a:off x="6870647" y="-1373928"/>
              <a:ext cx="1" cy="5628682"/>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4E7537BB-D64E-ECB4-B616-C375010F2D89}"/>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nvGrpSpPr>
            <p:cNvPr id="17" name="Group 16">
              <a:extLst>
                <a:ext uri="{FF2B5EF4-FFF2-40B4-BE49-F238E27FC236}">
                  <a16:creationId xmlns:a16="http://schemas.microsoft.com/office/drawing/2014/main" id="{610876B8-CF0E-A82E-78B2-ACA4BFA0D0BB}"/>
                </a:ext>
              </a:extLst>
            </p:cNvPr>
            <p:cNvGrpSpPr/>
            <p:nvPr/>
          </p:nvGrpSpPr>
          <p:grpSpPr>
            <a:xfrm>
              <a:off x="4056308" y="1252249"/>
              <a:ext cx="6142088" cy="151747"/>
              <a:chOff x="3889333" y="1300726"/>
              <a:chExt cx="5889253" cy="151747"/>
            </a:xfrm>
            <a:grpFill/>
          </p:grpSpPr>
          <p:cxnSp>
            <p:nvCxnSpPr>
              <p:cNvPr id="18" name="Straight Connector 17">
                <a:extLst>
                  <a:ext uri="{FF2B5EF4-FFF2-40B4-BE49-F238E27FC236}">
                    <a16:creationId xmlns:a16="http://schemas.microsoft.com/office/drawing/2014/main" id="{22838814-A99F-21D2-EF2C-BBBAC1B0363A}"/>
                  </a:ext>
                </a:extLst>
              </p:cNvPr>
              <p:cNvCxnSpPr>
                <a:cxnSpLocks/>
              </p:cNvCxnSpPr>
              <p:nvPr/>
            </p:nvCxnSpPr>
            <p:spPr>
              <a:xfrm rot="16200000">
                <a:off x="6793479" y="-1463732"/>
                <a:ext cx="0" cy="5808291"/>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EBEA8A3F-16DF-35DE-31D4-A9115BE58364}"/>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latin typeface="Poppins" panose="00000500000000000000" pitchFamily="2" charset="0"/>
                  <a:cs typeface="Poppins" panose="00000500000000000000" pitchFamily="2" charset="0"/>
                </a:endParaRPr>
              </a:p>
            </p:txBody>
          </p:sp>
        </p:grpSp>
      </p:grpSp>
      <p:sp>
        <p:nvSpPr>
          <p:cNvPr id="5" name="Slide Number Placeholder 21">
            <a:extLst>
              <a:ext uri="{FF2B5EF4-FFF2-40B4-BE49-F238E27FC236}">
                <a16:creationId xmlns:a16="http://schemas.microsoft.com/office/drawing/2014/main" id="{8539433D-EC16-F743-D9E2-DA2E03BC1080}"/>
              </a:ext>
            </a:extLst>
          </p:cNvPr>
          <p:cNvSpPr>
            <a:spLocks noGrp="1"/>
          </p:cNvSpPr>
          <p:nvPr>
            <p:ph type="sldNum" sz="quarter" idx="12"/>
          </p:nvPr>
        </p:nvSpPr>
        <p:spPr>
          <a:xfrm>
            <a:off x="9274488" y="6126044"/>
            <a:ext cx="2743200" cy="365125"/>
          </a:xfrm>
        </p:spPr>
        <p:txBody>
          <a:bodyPr/>
          <a:lstStyle/>
          <a:p>
            <a:fld id="{AADC102A-893D-4746-89DD-B95CB8D60466}" type="slidenum">
              <a:rPr lang="en-NZ" b="1" smtClean="0">
                <a:latin typeface="Poppins" panose="00000500000000000000" pitchFamily="2" charset="0"/>
                <a:cs typeface="Poppins" panose="00000500000000000000" pitchFamily="2" charset="0"/>
              </a:rPr>
              <a:t>9</a:t>
            </a:fld>
            <a:endParaRPr lang="en-NZ" b="1"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440210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8953379C13744592C718BD76521D27" ma:contentTypeVersion="23" ma:contentTypeDescription="Create a new document." ma:contentTypeScope="" ma:versionID="3698c969f65f319d14706a6f366d4afa">
  <xsd:schema xmlns:xsd="http://www.w3.org/2001/XMLSchema" xmlns:xs="http://www.w3.org/2001/XMLSchema" xmlns:p="http://schemas.microsoft.com/office/2006/metadata/properties" xmlns:ns1="http://schemas.microsoft.com/sharepoint/v3" xmlns:ns2="c9825290-fe5b-4304-ad08-20d1cec7df09" xmlns:ns3="f423ccc4-6444-4559-981a-e57c08e4fb8d" xmlns:ns4="d267a1a7-8edd-4111-a118-4a206d87cecc" targetNamespace="http://schemas.microsoft.com/office/2006/metadata/properties" ma:root="true" ma:fieldsID="4d4ba0b5fce6a38ed26626901b54198b" ns1:_="" ns2:_="" ns3:_="" ns4:_="">
    <xsd:import namespace="http://schemas.microsoft.com/sharepoint/v3"/>
    <xsd:import namespace="c9825290-fe5b-4304-ad08-20d1cec7df09"/>
    <xsd:import namespace="f423ccc4-6444-4559-981a-e57c08e4fb8d"/>
    <xsd:import namespace="d267a1a7-8edd-4111-a118-4a206d87cecc"/>
    <xsd:element name="properties">
      <xsd:complexType>
        <xsd:sequence>
          <xsd:element name="documentManagement">
            <xsd:complexType>
              <xsd:all>
                <xsd:element ref="ns2:Status" minOccurs="0"/>
                <xsd:element ref="ns2:Moredetail" minOccurs="0"/>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1:_ip_UnifiedCompliancePolicyProperties" minOccurs="0"/>
                <xsd:element ref="ns1:_ip_UnifiedCompliancePolicyUIAction" minOccurs="0"/>
                <xsd:element ref="ns2:Createdfor" minOccurs="0"/>
                <xsd:element ref="ns2:MediaServiceObjectDetectorVersion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ma:readOnly="false">
      <xsd:simpleType>
        <xsd:restriction base="dms:Note"/>
      </xsd:simpleType>
    </xsd:element>
    <xsd:element name="_ip_UnifiedCompliancePolicyUIAction" ma:index="25"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825290-fe5b-4304-ad08-20d1cec7df09" elementFormDefault="qualified">
    <xsd:import namespace="http://schemas.microsoft.com/office/2006/documentManagement/types"/>
    <xsd:import namespace="http://schemas.microsoft.com/office/infopath/2007/PartnerControls"/>
    <xsd:element name="Status" ma:index="3" nillable="true" ma:displayName="Status" ma:format="Dropdown" ma:internalName="Status" ma:readOnly="false">
      <xsd:simpleType>
        <xsd:restriction base="dms:Choice">
          <xsd:enumeration value="Work in Progress DRAFT"/>
          <xsd:enumeration value="Current LIVE"/>
          <xsd:enumeration value="Approved FINAL"/>
        </xsd:restriction>
      </xsd:simpleType>
    </xsd:element>
    <xsd:element name="Moredetail" ma:index="4" nillable="true" ma:displayName="More detail" ma:description="Project over view, TMOA development update - Kiritina Johnstone to providers" ma:format="Dropdown" ma:internalName="Moredetail" ma:readOnly="false">
      <xsd:simpleType>
        <xsd:restriction base="dms:Note">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hidden="true" ma:internalName="MediaServiceAutoTags" ma:readOnly="true">
      <xsd:simpleType>
        <xsd:restriction base="dms:Text"/>
      </xsd:simpleType>
    </xsd:element>
    <xsd:element name="MediaServiceLocation" ma:index="12" nillable="true" ma:displayName="Location" ma:hidden="true" ma:internalName="MediaServiceLocation" ma:readOnly="true">
      <xsd:simpleType>
        <xsd:restriction base="dms:Text"/>
      </xsd:simpleType>
    </xsd:element>
    <xsd:element name="MediaServiceOCR" ma:index="13" nillable="true" ma:displayName="Extracted Text" ma:hidden="true" ma:internalName="MediaServiceOCR"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true">
      <xsd:simpleType>
        <xsd:restriction base="dms:Note"/>
      </xsd:simpleType>
    </xsd:element>
    <xsd:element name="MediaLengthInSeconds" ma:index="20" nillable="true" ma:displayName="Length (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be7a66c-04a3-4463-8f17-244784dbc568" ma:termSetId="09814cd3-568e-fe90-9814-8d621ff8fb84" ma:anchorId="fba54fb3-c3e1-fe81-a776-ca4b69148c4d" ma:open="true" ma:isKeyword="false">
      <xsd:complexType>
        <xsd:sequence>
          <xsd:element ref="pc:Terms" minOccurs="0" maxOccurs="1"/>
        </xsd:sequence>
      </xsd:complexType>
    </xsd:element>
    <xsd:element name="Createdfor" ma:index="28" nillable="true" ma:displayName="Due date" ma:format="DateOnly" ma:internalName="Createdfor">
      <xsd:simpleType>
        <xsd:restriction base="dms:DateTime"/>
      </xsd:simple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23ccc4-6444-4559-981a-e57c08e4fb8d"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element name="_dlc_DocId" ma:index="30" nillable="true" ma:displayName="Document ID Value" ma:description="The value of the document ID assigned to this item." ma:indexed="true" ma:internalName="_dlc_DocId" ma:readOnly="true">
      <xsd:simpleType>
        <xsd:restriction base="dms:Text"/>
      </xsd:simpleType>
    </xsd:element>
    <xsd:element name="_dlc_DocIdUrl" ma:index="3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267a1a7-8edd-4111-a118-4a206d87cecc"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00bbdfb-db41-4b48-aa55-ce58fb486ed9}" ma:internalName="TaxCatchAll" ma:showField="CatchAllData" ma:web="f423ccc4-6444-4559-981a-e57c08e4fb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Createdfor xmlns="c9825290-fe5b-4304-ad08-20d1cec7df09" xsi:nil="true"/>
    <Moredetail xmlns="c9825290-fe5b-4304-ad08-20d1cec7df09" xsi:nil="true"/>
    <Status xmlns="c9825290-fe5b-4304-ad08-20d1cec7df09" xsi:nil="true"/>
    <_ip_UnifiedCompliancePolicyProperties xmlns="http://schemas.microsoft.com/sharepoint/v3" xsi:nil="true"/>
    <lcf76f155ced4ddcb4097134ff3c332f xmlns="c9825290-fe5b-4304-ad08-20d1cec7df09">
      <Terms xmlns="http://schemas.microsoft.com/office/infopath/2007/PartnerControls"/>
    </lcf76f155ced4ddcb4097134ff3c332f>
    <TaxCatchAll xmlns="d267a1a7-8edd-4111-a118-4a206d87cecc" xsi:nil="true"/>
    <_dlc_DocId xmlns="f423ccc4-6444-4559-981a-e57c08e4fb8d">MoEd-781647992-67769</_dlc_DocId>
    <_dlc_DocIdUrl xmlns="f423ccc4-6444-4559-981a-e57c08e4fb8d">
      <Url>https://educationgovtnz.sharepoint.com/sites/msteams_dbac81/_layouts/15/DocIdRedir.aspx?ID=MoEd-781647992-67769</Url>
      <Description>MoEd-781647992-67769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47E4A9B-5A58-41AC-95CA-B039CD329C34}">
  <ds:schemaRefs>
    <ds:schemaRef ds:uri="http://schemas.microsoft.com/sharepoint/v3/contenttype/forms"/>
  </ds:schemaRefs>
</ds:datastoreItem>
</file>

<file path=customXml/itemProps2.xml><?xml version="1.0" encoding="utf-8"?>
<ds:datastoreItem xmlns:ds="http://schemas.openxmlformats.org/officeDocument/2006/customXml" ds:itemID="{70D68766-7234-4612-92E5-C003FE45B199}">
  <ds:schemaRefs>
    <ds:schemaRef ds:uri="c9825290-fe5b-4304-ad08-20d1cec7df09"/>
    <ds:schemaRef ds:uri="d267a1a7-8edd-4111-a118-4a206d87cecc"/>
    <ds:schemaRef ds:uri="f423ccc4-6444-4559-981a-e57c08e4fb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332E43F-ED73-40F4-821B-753C771ED093}">
  <ds:schemaRefs>
    <ds:schemaRef ds:uri="c9825290-fe5b-4304-ad08-20d1cec7df09"/>
    <ds:schemaRef ds:uri="d267a1a7-8edd-4111-a118-4a206d87cecc"/>
    <ds:schemaRef ds:uri="f423ccc4-6444-4559-981a-e57c08e4fb8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0D23A8CD-47A0-458F-8477-1FCE8DC3A43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323</TotalTime>
  <Words>1879</Words>
  <Application>Microsoft Office PowerPoint</Application>
  <PresentationFormat>Widescreen</PresentationFormat>
  <Paragraphs>143</Paragraphs>
  <Slides>19</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Poppins</vt:lpstr>
      <vt:lpstr>Segoe UI</vt:lpstr>
      <vt:lpstr>Office Theme</vt:lpstr>
      <vt:lpstr>Tautoko Rā Kaiako </vt:lpstr>
      <vt:lpstr>PowerPoint Presentation</vt:lpstr>
      <vt:lpstr>PowerPoint Presentation</vt:lpstr>
      <vt:lpstr>Introduction</vt:lpstr>
      <vt:lpstr>PowerPoint Presentation</vt:lpstr>
      <vt:lpstr>Wānanga 1</vt:lpstr>
      <vt:lpstr>PowerPoint Presentation</vt:lpstr>
      <vt:lpstr>PowerPoint Presentation</vt:lpstr>
      <vt:lpstr>Wānanga 2</vt:lpstr>
      <vt:lpstr>PowerPoint Presentation</vt:lpstr>
      <vt:lpstr>Wānanga 3</vt:lpstr>
      <vt:lpstr>PowerPoint Presentation</vt:lpstr>
      <vt:lpstr>Wānanga 4</vt:lpstr>
      <vt:lpstr>PowerPoint Presentation</vt:lpstr>
      <vt:lpstr>Wānanga 5</vt:lpstr>
      <vt:lpstr>PowerPoint Presentation</vt:lpstr>
      <vt:lpstr>PowerPoint Presentation</vt:lpstr>
      <vt:lpstr>PowerPoint Presentation</vt:lpstr>
      <vt:lpstr>PowerPoint Presentation</vt:lpstr>
    </vt:vector>
  </TitlesOfParts>
  <Company>Ministry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Keli-Ann Wilson</dc:creator>
  <cp:lastModifiedBy>Shannon Vulu</cp:lastModifiedBy>
  <cp:revision>6</cp:revision>
  <dcterms:created xsi:type="dcterms:W3CDTF">2023-07-21T01:56:56Z</dcterms:created>
  <dcterms:modified xsi:type="dcterms:W3CDTF">2023-09-25T02:33:28Z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0x0101002A8953379C13744592C718BD76521D27</vt:lpwstr>
  </property>
  <property fmtid="{D5CDD505-2E9C-101B-9397-08002B2CF9AE}" pid="3" name="j560beb70aea488fb091e84adbb32566">
    <vt:lpwstr/>
  </property>
  <property fmtid="{D5CDD505-2E9C-101B-9397-08002B2CF9AE}" pid="4" name="Ministerial_x0020_Type">
    <vt:lpwstr/>
  </property>
  <property fmtid="{D5CDD505-2E9C-101B-9397-08002B2CF9AE}" pid="5" name="Record_x0020_Activity">
    <vt:lpwstr/>
  </property>
  <property fmtid="{D5CDD505-2E9C-101B-9397-08002B2CF9AE}" pid="6" name="Property_x0020_Management_x0020_Activity">
    <vt:lpwstr/>
  </property>
  <property fmtid="{D5CDD505-2E9C-101B-9397-08002B2CF9AE}" pid="7" name="MediaServiceImageTags">
    <vt:lpwstr/>
  </property>
  <property fmtid="{D5CDD505-2E9C-101B-9397-08002B2CF9AE}" pid="8" name="CalendarYear">
    <vt:lpwstr/>
  </property>
  <property fmtid="{D5CDD505-2E9C-101B-9397-08002B2CF9AE}" pid="9" name="FinancialYear">
    <vt:lpwstr/>
  </property>
  <property fmtid="{D5CDD505-2E9C-101B-9397-08002B2CF9AE}" pid="10" name="m06bc18559e9431bb4d590962e6b7f83">
    <vt:lpwstr/>
  </property>
  <property fmtid="{D5CDD505-2E9C-101B-9397-08002B2CF9AE}" pid="11" name="_dlc_DocIdItemGuid">
    <vt:lpwstr>851c5cb0-3661-4a84-9774-948d4c1111dd</vt:lpwstr>
  </property>
  <property fmtid="{D5CDD505-2E9C-101B-9397-08002B2CF9AE}" pid="12" name="hf7c71fd10d346fe8adb3bb49d5c0fc0">
    <vt:lpwstr/>
  </property>
  <property fmtid="{D5CDD505-2E9C-101B-9397-08002B2CF9AE}" pid="13" name="ce139978aae645acb1db0a0e0d3df2f5">
    <vt:lpwstr/>
  </property>
  <property fmtid="{D5CDD505-2E9C-101B-9397-08002B2CF9AE}" pid="14" name="c65b51bc6a0e4ac9b0840b09a1858551">
    <vt:lpwstr/>
  </property>
  <property fmtid="{D5CDD505-2E9C-101B-9397-08002B2CF9AE}" pid="15" name="Property Management Activity">
    <vt:lpwstr/>
  </property>
  <property fmtid="{D5CDD505-2E9C-101B-9397-08002B2CF9AE}" pid="16" name="Ministerial Type">
    <vt:lpwstr/>
  </property>
  <property fmtid="{D5CDD505-2E9C-101B-9397-08002B2CF9AE}" pid="17" name="Record Activity">
    <vt:lpwstr/>
  </property>
</Properties>
</file>